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518" r:id="rId2"/>
    <p:sldId id="519" r:id="rId3"/>
    <p:sldId id="525" r:id="rId4"/>
    <p:sldId id="526" r:id="rId5"/>
    <p:sldId id="520" r:id="rId6"/>
    <p:sldId id="521" r:id="rId7"/>
    <p:sldId id="522" r:id="rId8"/>
    <p:sldId id="523" r:id="rId9"/>
    <p:sldId id="326" r:id="rId10"/>
    <p:sldId id="397" r:id="rId11"/>
    <p:sldId id="475" r:id="rId12"/>
    <p:sldId id="398" r:id="rId13"/>
    <p:sldId id="399" r:id="rId14"/>
    <p:sldId id="400" r:id="rId15"/>
    <p:sldId id="474" r:id="rId16"/>
    <p:sldId id="402" r:id="rId17"/>
    <p:sldId id="476" r:id="rId18"/>
    <p:sldId id="403" r:id="rId19"/>
    <p:sldId id="477" r:id="rId20"/>
    <p:sldId id="404" r:id="rId21"/>
    <p:sldId id="464" r:id="rId22"/>
    <p:sldId id="478" r:id="rId23"/>
    <p:sldId id="405" r:id="rId24"/>
    <p:sldId id="406" r:id="rId25"/>
    <p:sldId id="479" r:id="rId26"/>
    <p:sldId id="407" r:id="rId27"/>
    <p:sldId id="480" r:id="rId28"/>
    <p:sldId id="481" r:id="rId29"/>
    <p:sldId id="482" r:id="rId30"/>
    <p:sldId id="483" r:id="rId31"/>
    <p:sldId id="484" r:id="rId32"/>
    <p:sldId id="485" r:id="rId33"/>
    <p:sldId id="524" r:id="rId34"/>
    <p:sldId id="486" r:id="rId35"/>
    <p:sldId id="487" r:id="rId36"/>
    <p:sldId id="489" r:id="rId37"/>
    <p:sldId id="491" r:id="rId38"/>
    <p:sldId id="492" r:id="rId39"/>
    <p:sldId id="493" r:id="rId40"/>
    <p:sldId id="494" r:id="rId41"/>
    <p:sldId id="496" r:id="rId42"/>
    <p:sldId id="497" r:id="rId43"/>
    <p:sldId id="498" r:id="rId44"/>
    <p:sldId id="499" r:id="rId45"/>
    <p:sldId id="500" r:id="rId46"/>
    <p:sldId id="506" r:id="rId47"/>
    <p:sldId id="507" r:id="rId48"/>
    <p:sldId id="508" r:id="rId49"/>
    <p:sldId id="509" r:id="rId50"/>
    <p:sldId id="501" r:id="rId51"/>
    <p:sldId id="502" r:id="rId52"/>
    <p:sldId id="503" r:id="rId53"/>
    <p:sldId id="504" r:id="rId54"/>
    <p:sldId id="505" r:id="rId55"/>
    <p:sldId id="510" r:id="rId56"/>
    <p:sldId id="511" r:id="rId57"/>
    <p:sldId id="512" r:id="rId58"/>
    <p:sldId id="513" r:id="rId59"/>
    <p:sldId id="514" r:id="rId60"/>
    <p:sldId id="515" r:id="rId61"/>
    <p:sldId id="516" r:id="rId62"/>
    <p:sldId id="463" r:id="rId63"/>
  </p:sldIdLst>
  <p:sldSz cx="9144000" cy="6858000" type="screen4x3"/>
  <p:notesSz cx="6858000" cy="9144000"/>
  <p:custDataLst>
    <p:tags r:id="rId6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5" autoAdjust="0"/>
    <p:restoredTop sz="91886" autoAdjust="0"/>
  </p:normalViewPr>
  <p:slideViewPr>
    <p:cSldViewPr>
      <p:cViewPr>
        <p:scale>
          <a:sx n="90" d="100"/>
          <a:sy n="90" d="100"/>
        </p:scale>
        <p:origin x="-1524"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10"/>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2BC532-5BC0-43F8-8E42-A7277FC4A54D}" type="datetimeFigureOut">
              <a:rPr lang="en-US" smtClean="0"/>
              <a:t>8/10/2016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5253AB-ACA6-44CA-86E9-48AF79C9D6F4}" type="slidenum">
              <a:rPr lang="en-US" smtClean="0"/>
              <a:t>‹#›</a:t>
            </a:fld>
            <a:endParaRPr lang="en-US" dirty="0"/>
          </a:p>
        </p:txBody>
      </p:sp>
    </p:spTree>
    <p:extLst>
      <p:ext uri="{BB962C8B-B14F-4D97-AF65-F5344CB8AC3E}">
        <p14:creationId xmlns:p14="http://schemas.microsoft.com/office/powerpoint/2010/main" val="49323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5AD4824-6841-44A1-A823-30BC8FCF6CB8}" type="datetime1">
              <a:rPr lang="en-US"/>
              <a:pPr/>
              <a:t>8/10/2016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4DAB0C2-4BA6-4444-B70B-D2073C28666C}" type="slidenum">
              <a:rPr lang="en-US"/>
              <a:pPr/>
              <a:t>‹#›</a:t>
            </a:fld>
            <a:endParaRPr lang="en-US" dirty="0"/>
          </a:p>
        </p:txBody>
      </p:sp>
    </p:spTree>
    <p:extLst>
      <p:ext uri="{BB962C8B-B14F-4D97-AF65-F5344CB8AC3E}">
        <p14:creationId xmlns:p14="http://schemas.microsoft.com/office/powerpoint/2010/main" val="251095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9</a:t>
            </a:fld>
            <a:endParaRPr lang="en-US" dirty="0"/>
          </a:p>
        </p:txBody>
      </p:sp>
    </p:spTree>
    <p:extLst>
      <p:ext uri="{BB962C8B-B14F-4D97-AF65-F5344CB8AC3E}">
        <p14:creationId xmlns:p14="http://schemas.microsoft.com/office/powerpoint/2010/main" val="381726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10</a:t>
            </a:fld>
            <a:endParaRPr lang="en-US" dirty="0"/>
          </a:p>
        </p:txBody>
      </p:sp>
    </p:spTree>
    <p:extLst>
      <p:ext uri="{BB962C8B-B14F-4D97-AF65-F5344CB8AC3E}">
        <p14:creationId xmlns:p14="http://schemas.microsoft.com/office/powerpoint/2010/main" val="168550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11</a:t>
            </a:fld>
            <a:endParaRPr lang="en-US" dirty="0"/>
          </a:p>
        </p:txBody>
      </p:sp>
    </p:spTree>
    <p:extLst>
      <p:ext uri="{BB962C8B-B14F-4D97-AF65-F5344CB8AC3E}">
        <p14:creationId xmlns:p14="http://schemas.microsoft.com/office/powerpoint/2010/main" val="76460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12</a:t>
            </a:fld>
            <a:endParaRPr lang="en-US" dirty="0"/>
          </a:p>
        </p:txBody>
      </p:sp>
    </p:spTree>
    <p:extLst>
      <p:ext uri="{BB962C8B-B14F-4D97-AF65-F5344CB8AC3E}">
        <p14:creationId xmlns:p14="http://schemas.microsoft.com/office/powerpoint/2010/main" val="53453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13</a:t>
            </a:fld>
            <a:endParaRPr lang="en-US" dirty="0"/>
          </a:p>
        </p:txBody>
      </p:sp>
    </p:spTree>
    <p:extLst>
      <p:ext uri="{BB962C8B-B14F-4D97-AF65-F5344CB8AC3E}">
        <p14:creationId xmlns:p14="http://schemas.microsoft.com/office/powerpoint/2010/main" val="292720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14</a:t>
            </a:fld>
            <a:endParaRPr lang="en-US" dirty="0"/>
          </a:p>
        </p:txBody>
      </p:sp>
    </p:spTree>
    <p:extLst>
      <p:ext uri="{BB962C8B-B14F-4D97-AF65-F5344CB8AC3E}">
        <p14:creationId xmlns:p14="http://schemas.microsoft.com/office/powerpoint/2010/main" val="112166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15</a:t>
            </a:fld>
            <a:endParaRPr lang="en-US" dirty="0"/>
          </a:p>
        </p:txBody>
      </p:sp>
    </p:spTree>
    <p:extLst>
      <p:ext uri="{BB962C8B-B14F-4D97-AF65-F5344CB8AC3E}">
        <p14:creationId xmlns:p14="http://schemas.microsoft.com/office/powerpoint/2010/main" val="142835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16</a:t>
            </a:fld>
            <a:endParaRPr lang="en-US" dirty="0"/>
          </a:p>
        </p:txBody>
      </p:sp>
    </p:spTree>
    <p:extLst>
      <p:ext uri="{BB962C8B-B14F-4D97-AF65-F5344CB8AC3E}">
        <p14:creationId xmlns:p14="http://schemas.microsoft.com/office/powerpoint/2010/main" val="4042355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084052" y="141301"/>
            <a:ext cx="2209800" cy="304800"/>
          </a:xfrm>
          <a:prstGeom prst="rect">
            <a:avLst/>
          </a:prstGeom>
        </p:spPr>
        <p:txBody>
          <a:bodyPr/>
          <a:lstStyle>
            <a:lvl1pPr marL="0" indent="0">
              <a:buNone/>
              <a:defRPr sz="1200">
                <a:solidFill>
                  <a:schemeClr val="tx1">
                    <a:lumMod val="75000"/>
                    <a:lumOff val="25000"/>
                  </a:schemeClr>
                </a:solidFill>
              </a:defRPr>
            </a:lvl1pPr>
            <a:lvl2pPr marL="457200" indent="0">
              <a:buNone/>
              <a:defRPr sz="1200">
                <a:solidFill>
                  <a:schemeClr val="tx1">
                    <a:lumMod val="75000"/>
                    <a:lumOff val="25000"/>
                  </a:schemeClr>
                </a:solidFill>
              </a:defRPr>
            </a:lvl2pPr>
            <a:lvl3pPr>
              <a:defRPr sz="1100"/>
            </a:lvl3pPr>
            <a:lvl4pPr>
              <a:defRPr sz="1100"/>
            </a:lvl4pPr>
            <a:lvl5pPr>
              <a:defRPr sz="1100"/>
            </a:lvl5pPr>
          </a:lstStyle>
          <a:p>
            <a:pPr lvl="0"/>
            <a:r>
              <a:rPr lang="en-US" dirty="0" smtClean="0"/>
              <a:t>Click to edit Master text styles</a:t>
            </a:r>
          </a:p>
          <a:p>
            <a:pPr lvl="1"/>
            <a:endParaRPr lang="en-US" dirty="0" smtClean="0"/>
          </a:p>
        </p:txBody>
      </p:sp>
      <p:sp>
        <p:nvSpPr>
          <p:cNvPr id="9" name="Text Placeholder 7"/>
          <p:cNvSpPr>
            <a:spLocks noGrp="1"/>
          </p:cNvSpPr>
          <p:nvPr>
            <p:ph type="body" sz="quarter" idx="11"/>
          </p:nvPr>
        </p:nvSpPr>
        <p:spPr>
          <a:xfrm>
            <a:off x="4045792" y="141301"/>
            <a:ext cx="2812208" cy="304800"/>
          </a:xfrm>
          <a:prstGeom prst="rect">
            <a:avLst/>
          </a:prstGeom>
        </p:spPr>
        <p:txBody>
          <a:bodyPr/>
          <a:lstStyle>
            <a:lvl1pPr marL="0" indent="0">
              <a:buNone/>
              <a:defRPr sz="1200"/>
            </a:lvl1pPr>
            <a:lvl2pPr>
              <a:defRPr sz="1100"/>
            </a:lvl2pPr>
            <a:lvl3pPr>
              <a:defRPr sz="1100"/>
            </a:lvl3pPr>
            <a:lvl4pPr>
              <a:defRPr sz="1100"/>
            </a:lvl4pPr>
            <a:lvl5pPr>
              <a:defRPr sz="1100"/>
            </a:lvl5pPr>
          </a:lstStyle>
          <a:p>
            <a:pPr lvl="0"/>
            <a:r>
              <a:rPr lang="en-US" dirty="0" smtClean="0"/>
              <a:t>Click to edit Master text styles</a:t>
            </a:r>
          </a:p>
        </p:txBody>
      </p:sp>
      <p:sp>
        <p:nvSpPr>
          <p:cNvPr id="16" name="Text Placeholder 14"/>
          <p:cNvSpPr>
            <a:spLocks noGrp="1"/>
          </p:cNvSpPr>
          <p:nvPr>
            <p:ph type="body" sz="quarter" idx="13"/>
          </p:nvPr>
        </p:nvSpPr>
        <p:spPr>
          <a:xfrm>
            <a:off x="7443156" y="141301"/>
            <a:ext cx="1411862" cy="228600"/>
          </a:xfrm>
          <a:prstGeom prst="rect">
            <a:avLst/>
          </a:prstGeom>
        </p:spPr>
        <p:txBody>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endParaRPr lang="en-US" dirty="0" smtClean="0"/>
          </a:p>
        </p:txBody>
      </p:sp>
      <p:sp>
        <p:nvSpPr>
          <p:cNvPr id="18" name="Text Placeholder 17"/>
          <p:cNvSpPr>
            <a:spLocks noGrp="1"/>
          </p:cNvSpPr>
          <p:nvPr>
            <p:ph type="body" sz="quarter" idx="14"/>
          </p:nvPr>
        </p:nvSpPr>
        <p:spPr>
          <a:xfrm>
            <a:off x="6858000" y="647700"/>
            <a:ext cx="2103120" cy="2103120"/>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smtClean="0"/>
              <a:t>Click to edit Master text styles</a:t>
            </a:r>
          </a:p>
        </p:txBody>
      </p:sp>
      <p:sp>
        <p:nvSpPr>
          <p:cNvPr id="19" name="Text Placeholder 17"/>
          <p:cNvSpPr>
            <a:spLocks noGrp="1"/>
          </p:cNvSpPr>
          <p:nvPr>
            <p:ph type="body" sz="quarter" idx="15"/>
          </p:nvPr>
        </p:nvSpPr>
        <p:spPr>
          <a:xfrm>
            <a:off x="6886575" y="2867025"/>
            <a:ext cx="2103120" cy="129844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smtClean="0"/>
              <a:t>Click to edit Master text styles</a:t>
            </a:r>
          </a:p>
        </p:txBody>
      </p:sp>
      <p:sp>
        <p:nvSpPr>
          <p:cNvPr id="20" name="Text Placeholder 17"/>
          <p:cNvSpPr>
            <a:spLocks noGrp="1"/>
          </p:cNvSpPr>
          <p:nvPr>
            <p:ph type="body" sz="quarter" idx="16"/>
          </p:nvPr>
        </p:nvSpPr>
        <p:spPr>
          <a:xfrm>
            <a:off x="276224" y="5553073"/>
            <a:ext cx="8734425" cy="1106424"/>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smtClean="0"/>
              <a:t>Click to edit Master text styles</a:t>
            </a:r>
          </a:p>
        </p:txBody>
      </p:sp>
      <p:sp>
        <p:nvSpPr>
          <p:cNvPr id="10" name="Text Placeholder 17"/>
          <p:cNvSpPr>
            <a:spLocks noGrp="1"/>
          </p:cNvSpPr>
          <p:nvPr>
            <p:ph type="body" sz="quarter" idx="17"/>
          </p:nvPr>
        </p:nvSpPr>
        <p:spPr>
          <a:xfrm>
            <a:off x="6886575" y="4324350"/>
            <a:ext cx="2103120" cy="116128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819151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228600" y="152400"/>
            <a:ext cx="8686800" cy="4876800"/>
          </a:xfrm>
          <a:prstGeom prst="rect">
            <a:avLst/>
          </a:prstGeom>
          <a:solidFill>
            <a:srgbClr val="FFFFFF"/>
          </a:solidFill>
          <a:ln w="9525">
            <a:solidFill>
              <a:srgbClr val="000000"/>
            </a:solidFill>
            <a:miter lim="800000"/>
            <a:headEnd/>
            <a:tailEnd/>
          </a:ln>
        </p:spPr>
        <p:txBody>
          <a:bodyPr wrap="none" anchor="ctr"/>
          <a:lstStyle/>
          <a:p>
            <a:pPr algn="ctr" eaLnBrk="0" hangingPunct="0"/>
            <a:endParaRPr lang="en-US" sz="1200" dirty="0">
              <a:solidFill>
                <a:srgbClr val="000000"/>
              </a:solidFill>
              <a:latin typeface="Calibri" charset="0"/>
            </a:endParaRPr>
          </a:p>
        </p:txBody>
      </p:sp>
      <p:sp>
        <p:nvSpPr>
          <p:cNvPr id="8" name="Text Box 9"/>
          <p:cNvSpPr txBox="1">
            <a:spLocks noChangeArrowheads="1"/>
          </p:cNvSpPr>
          <p:nvPr userDrawn="1"/>
        </p:nvSpPr>
        <p:spPr bwMode="auto">
          <a:xfrm>
            <a:off x="190500" y="153988"/>
            <a:ext cx="2667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smtClean="0">
                <a:solidFill>
                  <a:srgbClr val="000000"/>
                </a:solidFill>
                <a:latin typeface="Calibri" charset="0"/>
              </a:rPr>
              <a:t>Project name: </a:t>
            </a:r>
            <a:endParaRPr lang="en-US" sz="1050" dirty="0">
              <a:solidFill>
                <a:srgbClr val="000000"/>
              </a:solidFill>
              <a:latin typeface="Times" charset="0"/>
            </a:endParaRPr>
          </a:p>
        </p:txBody>
      </p:sp>
      <p:sp>
        <p:nvSpPr>
          <p:cNvPr id="9" name="Line 11"/>
          <p:cNvSpPr>
            <a:spLocks noChangeShapeType="1"/>
          </p:cNvSpPr>
          <p:nvPr userDrawn="1"/>
        </p:nvSpPr>
        <p:spPr bwMode="auto">
          <a:xfrm flipV="1">
            <a:off x="6858000" y="457200"/>
            <a:ext cx="0" cy="5486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14"/>
          <p:cNvSpPr>
            <a:spLocks noChangeShapeType="1"/>
          </p:cNvSpPr>
          <p:nvPr userDrawn="1"/>
        </p:nvSpPr>
        <p:spPr bwMode="auto">
          <a:xfrm>
            <a:off x="228600" y="457200"/>
            <a:ext cx="8686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5"/>
          <p:cNvSpPr>
            <a:spLocks noChangeShapeType="1"/>
          </p:cNvSpPr>
          <p:nvPr userDrawn="1"/>
        </p:nvSpPr>
        <p:spPr bwMode="auto">
          <a:xfrm>
            <a:off x="4800600" y="152400"/>
            <a:ext cx="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3" name="Rectangle 23"/>
          <p:cNvSpPr>
            <a:spLocks noChangeArrowheads="1"/>
          </p:cNvSpPr>
          <p:nvPr userDrawn="1"/>
        </p:nvSpPr>
        <p:spPr bwMode="auto">
          <a:xfrm>
            <a:off x="6858000" y="4572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smtClean="0">
                <a:solidFill>
                  <a:srgbClr val="000000"/>
                </a:solidFill>
                <a:latin typeface="Calibri" charset="0"/>
              </a:rPr>
              <a:t>Slide</a:t>
            </a:r>
            <a:r>
              <a:rPr lang="en-US" sz="1100" b="1" baseline="0" dirty="0" smtClean="0">
                <a:solidFill>
                  <a:srgbClr val="000000"/>
                </a:solidFill>
                <a:latin typeface="Calibri" charset="0"/>
              </a:rPr>
              <a:t> / Visual </a:t>
            </a:r>
            <a:r>
              <a:rPr lang="en-US" sz="1100" b="1" dirty="0" smtClean="0">
                <a:solidFill>
                  <a:srgbClr val="000000"/>
                </a:solidFill>
                <a:latin typeface="Calibri" charset="0"/>
              </a:rPr>
              <a:t>info:</a:t>
            </a:r>
            <a:endParaRPr lang="en-US" sz="2000" dirty="0">
              <a:solidFill>
                <a:srgbClr val="000000"/>
              </a:solidFill>
              <a:latin typeface="Times" charset="0"/>
            </a:endParaRPr>
          </a:p>
        </p:txBody>
      </p:sp>
      <p:sp>
        <p:nvSpPr>
          <p:cNvPr id="15" name="Rectangle 29"/>
          <p:cNvSpPr>
            <a:spLocks noChangeArrowheads="1"/>
          </p:cNvSpPr>
          <p:nvPr userDrawn="1"/>
        </p:nvSpPr>
        <p:spPr bwMode="auto">
          <a:xfrm>
            <a:off x="228600" y="4572000"/>
            <a:ext cx="8686800" cy="2057400"/>
          </a:xfrm>
          <a:prstGeom prst="rect">
            <a:avLst/>
          </a:prstGeom>
          <a:solidFill>
            <a:srgbClr val="FFFFFF"/>
          </a:solidFill>
          <a:ln w="9525">
            <a:solidFill>
              <a:srgbClr val="000000"/>
            </a:solidFill>
            <a:miter lim="800000"/>
            <a:headEnd/>
            <a:tailEnd/>
          </a:ln>
        </p:spPr>
        <p:txBody>
          <a:bodyPr wrap="none" anchor="ctr"/>
          <a:lstStyle/>
          <a:p>
            <a:pPr eaLnBrk="0" hangingPunct="0"/>
            <a:endParaRPr lang="en-US" sz="2400" dirty="0">
              <a:solidFill>
                <a:srgbClr val="000000"/>
              </a:solidFill>
              <a:latin typeface="Times" charset="0"/>
            </a:endParaRPr>
          </a:p>
        </p:txBody>
      </p:sp>
      <p:sp>
        <p:nvSpPr>
          <p:cNvPr id="17" name="TextBox 24"/>
          <p:cNvSpPr txBox="1">
            <a:spLocks noChangeArrowheads="1"/>
          </p:cNvSpPr>
          <p:nvPr userDrawn="1"/>
        </p:nvSpPr>
        <p:spPr bwMode="auto">
          <a:xfrm>
            <a:off x="304800" y="6019800"/>
            <a:ext cx="800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sz="1200" dirty="0">
              <a:latin typeface="Calibri" charset="0"/>
            </a:endParaRPr>
          </a:p>
        </p:txBody>
      </p:sp>
      <p:sp>
        <p:nvSpPr>
          <p:cNvPr id="18" name="TextBox 17"/>
          <p:cNvSpPr txBox="1"/>
          <p:nvPr userDrawn="1"/>
        </p:nvSpPr>
        <p:spPr>
          <a:xfrm>
            <a:off x="228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19" name="Text Box 24"/>
          <p:cNvSpPr txBox="1">
            <a:spLocks noChangeArrowheads="1"/>
          </p:cNvSpPr>
          <p:nvPr userDrawn="1"/>
        </p:nvSpPr>
        <p:spPr bwMode="auto">
          <a:xfrm>
            <a:off x="4800600" y="178113"/>
            <a:ext cx="2438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smtClean="0">
                <a:solidFill>
                  <a:srgbClr val="000000"/>
                </a:solidFill>
                <a:latin typeface="Calibri" charset="0"/>
              </a:rPr>
              <a:t>Screen # and title: </a:t>
            </a:r>
            <a:endParaRPr lang="en-US" sz="1100" dirty="0">
              <a:solidFill>
                <a:srgbClr val="000000"/>
              </a:solidFill>
              <a:latin typeface="Times" charset="0"/>
            </a:endParaRPr>
          </a:p>
        </p:txBody>
      </p:sp>
      <p:sp>
        <p:nvSpPr>
          <p:cNvPr id="20" name="Rectangle 20"/>
          <p:cNvSpPr>
            <a:spLocks noChangeArrowheads="1"/>
          </p:cNvSpPr>
          <p:nvPr userDrawn="1"/>
        </p:nvSpPr>
        <p:spPr bwMode="auto">
          <a:xfrm>
            <a:off x="6858000" y="24384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baseline="0" dirty="0" smtClean="0">
                <a:solidFill>
                  <a:srgbClr val="000000"/>
                </a:solidFill>
                <a:latin typeface="Calibri" charset="0"/>
              </a:rPr>
              <a:t>Comments / response</a:t>
            </a:r>
            <a:endParaRPr lang="en-US" sz="2000" dirty="0">
              <a:solidFill>
                <a:srgbClr val="000000"/>
              </a:solidFill>
              <a:latin typeface="Times" charset="0"/>
            </a:endParaRPr>
          </a:p>
        </p:txBody>
      </p:sp>
    </p:spTree>
    <p:custDataLst>
      <p:tags r:id="rId3"/>
    </p:custData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152400"/>
            <a:ext cx="3733800"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096000" y="152400"/>
            <a:ext cx="2362200" cy="304800"/>
          </a:xfrm>
        </p:spPr>
        <p:txBody>
          <a:bodyPr/>
          <a:lstStyle/>
          <a:p>
            <a:r>
              <a:rPr lang="en-US" dirty="0" smtClean="0"/>
              <a:t>Slide 1: Opening title screen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r>
              <a:rPr lang="en-US" sz="1000" dirty="0" smtClean="0">
                <a:solidFill>
                  <a:schemeClr val="tx1"/>
                </a:solidFill>
              </a:rPr>
              <a:t>This is the title slide. </a:t>
            </a:r>
          </a:p>
        </p:txBody>
      </p:sp>
      <p:sp>
        <p:nvSpPr>
          <p:cNvPr id="7" name="Text Placeholder 6"/>
          <p:cNvSpPr>
            <a:spLocks noGrp="1"/>
          </p:cNvSpPr>
          <p:nvPr>
            <p:ph type="body" sz="quarter" idx="16"/>
          </p:nvPr>
        </p:nvSpPr>
        <p:spPr>
          <a:xfrm>
            <a:off x="228600" y="4648200"/>
            <a:ext cx="8734425" cy="1106424"/>
          </a:xfrm>
        </p:spPr>
        <p:txBody>
          <a:bodyPr/>
          <a:lstStyle/>
          <a:p>
            <a:r>
              <a:rPr lang="en-US" dirty="0" smtClean="0">
                <a:solidFill>
                  <a:schemeClr val="tx1"/>
                </a:solidFill>
              </a:rPr>
              <a:t>(Intro music plays) </a:t>
            </a:r>
            <a:endParaRPr lang="en-US" dirty="0">
              <a:solidFill>
                <a:schemeClr val="tx1"/>
              </a:solidFill>
            </a:endParaRPr>
          </a:p>
        </p:txBody>
      </p:sp>
      <p:sp>
        <p:nvSpPr>
          <p:cNvPr id="9" name="Text Placeholder 8"/>
          <p:cNvSpPr>
            <a:spLocks noGrp="1"/>
          </p:cNvSpPr>
          <p:nvPr>
            <p:ph type="body" sz="quarter" idx="15"/>
          </p:nvPr>
        </p:nvSpPr>
        <p:spPr>
          <a:xfrm>
            <a:off x="6858000" y="2667000"/>
            <a:ext cx="2057400" cy="1905000"/>
          </a:xfrm>
        </p:spPr>
        <p:txBody>
          <a:bodyPr>
            <a:normAutofit/>
          </a:bodyPr>
          <a:lstStyle/>
          <a:p>
            <a:endParaRPr lang="en-US" sz="10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23875"/>
            <a:ext cx="5410199" cy="397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2930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8: Support each other</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r>
              <a:rPr lang="en-US" sz="1000" dirty="0" smtClean="0">
                <a:solidFill>
                  <a:schemeClr val="tx1"/>
                </a:solidFill>
              </a:rPr>
              <a:t>Each point fades in and turns from black to grey. Support each other stays black. </a:t>
            </a:r>
            <a:endParaRPr lang="en-US" sz="1000" dirty="0">
              <a:solidFill>
                <a:schemeClr val="tx1"/>
              </a:solidFill>
            </a:endParaRPr>
          </a:p>
        </p:txBody>
      </p:sp>
      <p:sp>
        <p:nvSpPr>
          <p:cNvPr id="7" name="Text Placeholder 6"/>
          <p:cNvSpPr>
            <a:spLocks noGrp="1"/>
          </p:cNvSpPr>
          <p:nvPr>
            <p:ph type="body" sz="quarter" idx="16"/>
          </p:nvPr>
        </p:nvSpPr>
        <p:spPr>
          <a:xfrm>
            <a:off x="228601" y="4572000"/>
            <a:ext cx="8686800" cy="2057400"/>
          </a:xfrm>
        </p:spPr>
        <p:txBody>
          <a:bodyPr>
            <a:normAutofit/>
          </a:bodyPr>
          <a:lstStyle/>
          <a:p>
            <a:r>
              <a:rPr lang="en-US" b="1" dirty="0" smtClean="0">
                <a:solidFill>
                  <a:schemeClr val="tx1"/>
                </a:solidFill>
              </a:rPr>
              <a:t>Sid:</a:t>
            </a:r>
            <a:r>
              <a:rPr lang="en-US" dirty="0" smtClean="0">
                <a:solidFill>
                  <a:schemeClr val="tx1"/>
                </a:solidFill>
              </a:rPr>
              <a:t> Hi, I’m Sid Fletcher, VPMA for </a:t>
            </a:r>
            <a:r>
              <a:rPr lang="en-US" dirty="0">
                <a:solidFill>
                  <a:schemeClr val="tx1"/>
                </a:solidFill>
              </a:rPr>
              <a:t>the </a:t>
            </a:r>
            <a:r>
              <a:rPr lang="en-US" dirty="0" smtClean="0">
                <a:solidFill>
                  <a:schemeClr val="tx1"/>
                </a:solidFill>
              </a:rPr>
              <a:t>greater </a:t>
            </a:r>
            <a:r>
              <a:rPr lang="en-US" dirty="0">
                <a:solidFill>
                  <a:schemeClr val="tx1"/>
                </a:solidFill>
              </a:rPr>
              <a:t>Charlotte market. </a:t>
            </a:r>
            <a:r>
              <a:rPr lang="en-US" dirty="0" smtClean="0">
                <a:solidFill>
                  <a:schemeClr val="tx1"/>
                </a:solidFill>
              </a:rPr>
              <a:t>Let’s talk about this concept of Supporting </a:t>
            </a:r>
            <a:r>
              <a:rPr lang="en-US" dirty="0">
                <a:solidFill>
                  <a:schemeClr val="tx1"/>
                </a:solidFill>
              </a:rPr>
              <a:t>Each Other.  We included this safety behavior in our error prevention toolkit back in April of 2009 because we recognized the power of teamwork.  In order to create a vocabulary around good teamwork, we have a few tools you see listed at the bottom of the slide.  First, </a:t>
            </a:r>
            <a:r>
              <a:rPr lang="en-US" dirty="0" smtClean="0">
                <a:solidFill>
                  <a:schemeClr val="tx1"/>
                </a:solidFill>
              </a:rPr>
              <a:t>Cross-check </a:t>
            </a:r>
            <a:r>
              <a:rPr lang="en-US" dirty="0">
                <a:solidFill>
                  <a:schemeClr val="tx1"/>
                </a:solidFill>
              </a:rPr>
              <a:t>and Assist.  This is all about peers checking the work of their colleagues, being willing to point out hazards or threats to safety.  As we’ve talked about how to create an environment of good cross-checking, we’ve emphasized that the most important part is being willing to be checked.  </a:t>
            </a:r>
          </a:p>
          <a:p>
            <a:r>
              <a:rPr lang="en-US" dirty="0">
                <a:solidFill>
                  <a:schemeClr val="tx1"/>
                </a:solidFill>
              </a:rPr>
              <a:t>The Assist part of the tool involves providing coaching and feedback.  People learn by getting immediate feedback as closely as possible to the act.  </a:t>
            </a:r>
            <a:r>
              <a:rPr lang="en-US" dirty="0" smtClean="0">
                <a:solidFill>
                  <a:schemeClr val="tx1"/>
                </a:solidFill>
              </a:rPr>
              <a:t>And, </a:t>
            </a:r>
            <a:r>
              <a:rPr lang="en-US" dirty="0">
                <a:solidFill>
                  <a:schemeClr val="tx1"/>
                </a:solidFill>
              </a:rPr>
              <a:t>the best way to provide feedback is in a ratio of 5 positives for every 1 negative.  Positive does not mean nice or pleasant – it means that your feedback encourages others to continue to perform that action in the future.  Negative does not imply nasty or unkind – it simply makes the person on the receiving end less likely to perform that action in the future.  </a:t>
            </a:r>
            <a:r>
              <a:rPr lang="en-US" dirty="0" smtClean="0">
                <a:solidFill>
                  <a:schemeClr val="tx1"/>
                </a:solidFill>
              </a:rPr>
              <a:t>Let’s look closer at this concept of 5 to 1 feedback.  </a:t>
            </a:r>
            <a:endParaRPr 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04824"/>
            <a:ext cx="5410200" cy="397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56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9:   5 to 1 – The magic ratio</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r>
              <a:rPr lang="en-US" sz="1000" dirty="0" smtClean="0">
                <a:solidFill>
                  <a:schemeClr val="tx1"/>
                </a:solidFill>
              </a:rPr>
              <a:t>This is a new slide from Steve.</a:t>
            </a:r>
            <a:endParaRPr lang="en-US" sz="1000" dirty="0">
              <a:solidFill>
                <a:schemeClr val="tx1"/>
              </a:solidFill>
            </a:endParaRPr>
          </a:p>
        </p:txBody>
      </p:sp>
      <p:sp>
        <p:nvSpPr>
          <p:cNvPr id="7" name="Text Placeholder 6"/>
          <p:cNvSpPr>
            <a:spLocks noGrp="1"/>
          </p:cNvSpPr>
          <p:nvPr>
            <p:ph type="body" sz="quarter" idx="16"/>
          </p:nvPr>
        </p:nvSpPr>
        <p:spPr>
          <a:xfrm>
            <a:off x="228601" y="4572000"/>
            <a:ext cx="8686800" cy="2362200"/>
          </a:xfrm>
        </p:spPr>
        <p:txBody>
          <a:bodyPr>
            <a:normAutofit fontScale="92500" lnSpcReduction="10000"/>
          </a:bodyPr>
          <a:lstStyle/>
          <a:p>
            <a:r>
              <a:rPr lang="en-US" b="1" dirty="0" smtClean="0">
                <a:solidFill>
                  <a:schemeClr val="tx1"/>
                </a:solidFill>
              </a:rPr>
              <a:t>Doug:</a:t>
            </a:r>
            <a:r>
              <a:rPr lang="en-US" dirty="0" smtClean="0">
                <a:solidFill>
                  <a:schemeClr val="tx1"/>
                </a:solidFill>
              </a:rPr>
              <a:t> Hi, I’m Doug Wall, </a:t>
            </a:r>
            <a:r>
              <a:rPr lang="en-US" dirty="0">
                <a:solidFill>
                  <a:schemeClr val="tx1"/>
                </a:solidFill>
              </a:rPr>
              <a:t>VPMA for the </a:t>
            </a:r>
            <a:r>
              <a:rPr lang="en-US" dirty="0" smtClean="0">
                <a:solidFill>
                  <a:schemeClr val="tx1"/>
                </a:solidFill>
              </a:rPr>
              <a:t>Prince </a:t>
            </a:r>
            <a:r>
              <a:rPr lang="en-US" dirty="0">
                <a:solidFill>
                  <a:schemeClr val="tx1"/>
                </a:solidFill>
              </a:rPr>
              <a:t>William Medical Center and </a:t>
            </a:r>
            <a:r>
              <a:rPr lang="en-US" dirty="0" smtClean="0">
                <a:solidFill>
                  <a:schemeClr val="tx1"/>
                </a:solidFill>
              </a:rPr>
              <a:t>Haymarket </a:t>
            </a:r>
            <a:r>
              <a:rPr lang="en-US" dirty="0">
                <a:solidFill>
                  <a:schemeClr val="tx1"/>
                </a:solidFill>
              </a:rPr>
              <a:t>Medical Center. </a:t>
            </a:r>
            <a:r>
              <a:rPr lang="en-US" dirty="0" smtClean="0">
                <a:solidFill>
                  <a:schemeClr val="tx1"/>
                </a:solidFill>
              </a:rPr>
              <a:t>When </a:t>
            </a:r>
            <a:r>
              <a:rPr lang="en-US" dirty="0">
                <a:solidFill>
                  <a:schemeClr val="tx1"/>
                </a:solidFill>
              </a:rPr>
              <a:t>we say that you should provide </a:t>
            </a:r>
            <a:r>
              <a:rPr lang="en-US" dirty="0" smtClean="0">
                <a:solidFill>
                  <a:schemeClr val="tx1"/>
                </a:solidFill>
              </a:rPr>
              <a:t>5 to 1 </a:t>
            </a:r>
            <a:r>
              <a:rPr lang="en-US" dirty="0">
                <a:solidFill>
                  <a:schemeClr val="tx1"/>
                </a:solidFill>
              </a:rPr>
              <a:t>Feedback, we are indicating that you should point it out much more often when colleagues are doing things </a:t>
            </a:r>
            <a:r>
              <a:rPr lang="en-US" dirty="0" smtClean="0">
                <a:solidFill>
                  <a:schemeClr val="tx1"/>
                </a:solidFill>
              </a:rPr>
              <a:t>right. Tell </a:t>
            </a:r>
            <a:r>
              <a:rPr lang="en-US" dirty="0">
                <a:solidFill>
                  <a:schemeClr val="tx1"/>
                </a:solidFill>
              </a:rPr>
              <a:t>them </a:t>
            </a:r>
            <a:r>
              <a:rPr lang="en-US" dirty="0" smtClean="0">
                <a:solidFill>
                  <a:schemeClr val="tx1"/>
                </a:solidFill>
              </a:rPr>
              <a:t>“thank you”, “good job”, </a:t>
            </a:r>
            <a:r>
              <a:rPr lang="en-US" dirty="0">
                <a:solidFill>
                  <a:schemeClr val="tx1"/>
                </a:solidFill>
              </a:rPr>
              <a:t>or give them a head nod or smile, which are all called “light touch” mechanisms to reinforce observed good behaviors.  This creates a collegial environment which makes it OK to later provide corrective feedback when needed, without fear of retaliation or push-back.  </a:t>
            </a:r>
          </a:p>
          <a:p>
            <a:r>
              <a:rPr lang="en-US" dirty="0">
                <a:solidFill>
                  <a:schemeClr val="tx1"/>
                </a:solidFill>
              </a:rPr>
              <a:t>This concept was researched as part of a ten year study by John Gottman, a well-known psychologist from the University of Washington.  As part of the study, he videotaped 700 newlywed couples in one 15-minute conversation, and then went back and counted the number of positive and negative interactions.  Based on the 5:1 model, he was able to predict who would still be married ten years later and was accurate 94% of the time.  This and other studies have confirmed that people respond to the power of praise when it is focused and linked to specific behaviors.  It also makes it easier to give the corrective feedback because it builds trust between individuals.  As physicians you can provide positive feedback by telling the team things like “the OR setup looks good today” or “I appreciate you being receptive to my input” or even “thanks for getting the patient ready for an on time start”.  As physicians we have all been trained to be hyper-critical of ourselves and of others, but when working with </a:t>
            </a:r>
            <a:r>
              <a:rPr lang="en-US" dirty="0" smtClean="0">
                <a:solidFill>
                  <a:schemeClr val="tx1"/>
                </a:solidFill>
              </a:rPr>
              <a:t>our team members, we </a:t>
            </a:r>
            <a:r>
              <a:rPr lang="en-US" dirty="0">
                <a:solidFill>
                  <a:schemeClr val="tx1"/>
                </a:solidFill>
              </a:rPr>
              <a:t>need to take this concept of </a:t>
            </a:r>
            <a:r>
              <a:rPr lang="en-US" dirty="0" smtClean="0">
                <a:solidFill>
                  <a:schemeClr val="tx1"/>
                </a:solidFill>
              </a:rPr>
              <a:t>5 to 1 </a:t>
            </a:r>
            <a:r>
              <a:rPr lang="en-US" dirty="0">
                <a:solidFill>
                  <a:schemeClr val="tx1"/>
                </a:solidFill>
              </a:rPr>
              <a:t>to heart, because often times all they hear are the criticisms – even if that is not what we intend.  As </a:t>
            </a:r>
            <a:r>
              <a:rPr lang="en-US" dirty="0" smtClean="0">
                <a:solidFill>
                  <a:schemeClr val="tx1"/>
                </a:solidFill>
              </a:rPr>
              <a:t>physicians, </a:t>
            </a:r>
            <a:r>
              <a:rPr lang="en-US" dirty="0">
                <a:solidFill>
                  <a:schemeClr val="tx1"/>
                </a:solidFill>
              </a:rPr>
              <a:t>we are all informal leaders and play a very powerful role in culture change, so thank you for your help in using this technique to build a team that </a:t>
            </a:r>
            <a:r>
              <a:rPr lang="en-US" dirty="0" smtClean="0">
                <a:solidFill>
                  <a:schemeClr val="tx1"/>
                </a:solidFill>
              </a:rPr>
              <a:t>truly trusts and </a:t>
            </a:r>
            <a:r>
              <a:rPr lang="en-US" dirty="0">
                <a:solidFill>
                  <a:schemeClr val="tx1"/>
                </a:solidFill>
              </a:rPr>
              <a:t>supports each other</a:t>
            </a:r>
            <a:r>
              <a:rPr lang="en-US" dirty="0" smtClean="0">
                <a:solidFill>
                  <a:schemeClr val="tx1"/>
                </a:solidFill>
              </a:rPr>
              <a:t>.  </a:t>
            </a:r>
            <a:endParaRPr 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00" b="1" dirty="0">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539908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80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10: ARCC it up to escalate concerns</a:t>
            </a:r>
            <a:endParaRPr lang="en-US" dirty="0"/>
          </a:p>
        </p:txBody>
      </p:sp>
      <p:sp>
        <p:nvSpPr>
          <p:cNvPr id="5" name="Text Placeholder 4"/>
          <p:cNvSpPr>
            <a:spLocks noGrp="1"/>
          </p:cNvSpPr>
          <p:nvPr>
            <p:ph type="body" sz="quarter" idx="14"/>
          </p:nvPr>
        </p:nvSpPr>
        <p:spPr>
          <a:xfrm>
            <a:off x="6858000" y="647700"/>
            <a:ext cx="2057400" cy="17907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734425" cy="2239897"/>
          </a:xfrm>
        </p:spPr>
        <p:txBody>
          <a:bodyPr>
            <a:normAutofit lnSpcReduction="10000"/>
          </a:bodyPr>
          <a:lstStyle/>
          <a:p>
            <a:r>
              <a:rPr lang="en-US" b="1" dirty="0" smtClean="0">
                <a:solidFill>
                  <a:schemeClr val="tx1"/>
                </a:solidFill>
              </a:rPr>
              <a:t>Lars:</a:t>
            </a:r>
            <a:r>
              <a:rPr lang="en-US" dirty="0" smtClean="0">
                <a:solidFill>
                  <a:schemeClr val="tx1"/>
                </a:solidFill>
              </a:rPr>
              <a:t>  Hello, I’m Lars Nycum, VPMA </a:t>
            </a:r>
            <a:r>
              <a:rPr lang="en-US" dirty="0">
                <a:solidFill>
                  <a:schemeClr val="tx1"/>
                </a:solidFill>
              </a:rPr>
              <a:t>for the greater </a:t>
            </a:r>
            <a:r>
              <a:rPr lang="en-US" dirty="0" smtClean="0">
                <a:solidFill>
                  <a:schemeClr val="tx1"/>
                </a:solidFill>
              </a:rPr>
              <a:t>Winston-Salem market</a:t>
            </a:r>
            <a:r>
              <a:rPr lang="en-US" dirty="0">
                <a:solidFill>
                  <a:schemeClr val="tx1"/>
                </a:solidFill>
              </a:rPr>
              <a:t>. </a:t>
            </a:r>
            <a:r>
              <a:rPr lang="en-US" dirty="0" smtClean="0">
                <a:solidFill>
                  <a:schemeClr val="tx1"/>
                </a:solidFill>
              </a:rPr>
              <a:t>The </a:t>
            </a:r>
            <a:r>
              <a:rPr lang="en-US" dirty="0">
                <a:solidFill>
                  <a:schemeClr val="tx1"/>
                </a:solidFill>
              </a:rPr>
              <a:t>final tool to help define what it means to Support Each other is Speak up for Safety Using ARCC.  ARCC is a measured way to respectfully elevate the level of one’s concern if they see something that they feel is safety critical.  ARCC stands for Ask, Request, Concern and Chain of Command.  The real focus of the tool is that word “CONCERN”.  All complex, </a:t>
            </a:r>
            <a:r>
              <a:rPr lang="en-US" dirty="0" smtClean="0">
                <a:solidFill>
                  <a:schemeClr val="tx1"/>
                </a:solidFill>
              </a:rPr>
              <a:t>high-risk </a:t>
            </a:r>
            <a:r>
              <a:rPr lang="en-US" dirty="0">
                <a:solidFill>
                  <a:schemeClr val="tx1"/>
                </a:solidFill>
              </a:rPr>
              <a:t>industries have safety </a:t>
            </a:r>
            <a:r>
              <a:rPr lang="en-US" dirty="0" smtClean="0">
                <a:solidFill>
                  <a:schemeClr val="tx1"/>
                </a:solidFill>
              </a:rPr>
              <a:t>code-words</a:t>
            </a:r>
            <a:r>
              <a:rPr lang="en-US" dirty="0">
                <a:solidFill>
                  <a:schemeClr val="tx1"/>
                </a:solidFill>
              </a:rPr>
              <a:t>, so we want to treat it as such here at Novant Health.  When someone tells you they are “Concerned”, take a moment to ask yourself why they have this genuine concern for your patient and what </a:t>
            </a:r>
            <a:r>
              <a:rPr lang="en-US" dirty="0" smtClean="0">
                <a:solidFill>
                  <a:schemeClr val="tx1"/>
                </a:solidFill>
              </a:rPr>
              <a:t>might have been </a:t>
            </a:r>
            <a:r>
              <a:rPr lang="en-US" dirty="0">
                <a:solidFill>
                  <a:schemeClr val="tx1"/>
                </a:solidFill>
              </a:rPr>
              <a:t>missed that has led them to use that word.</a:t>
            </a:r>
          </a:p>
          <a:p>
            <a:r>
              <a:rPr lang="en-US" dirty="0">
                <a:solidFill>
                  <a:schemeClr val="tx1"/>
                </a:solidFill>
              </a:rPr>
              <a:t>Each of these tools that are part of our Support Each Other safety behavior are designed to help catch errors once they have occurred.  As a physician you may not think you make errors or mistakes.  Some of this stems from our training - many of us have been trained to be confident in our abilities to the point of believing we can’t make errors.  But we’re all human, and humans make mistakes.  </a:t>
            </a:r>
            <a:r>
              <a:rPr lang="en-US" dirty="0" smtClean="0">
                <a:solidFill>
                  <a:schemeClr val="tx1"/>
                </a:solidFill>
              </a:rPr>
              <a:t>After we answer a quick quiz question, we’re </a:t>
            </a:r>
            <a:r>
              <a:rPr lang="en-US" dirty="0">
                <a:solidFill>
                  <a:schemeClr val="tx1"/>
                </a:solidFill>
              </a:rPr>
              <a:t>going to share with you a few examples of mistakes and errors that have been made </a:t>
            </a:r>
            <a:r>
              <a:rPr lang="en-US" dirty="0" smtClean="0">
                <a:solidFill>
                  <a:schemeClr val="tx1"/>
                </a:solidFill>
              </a:rPr>
              <a:t>within our walls here </a:t>
            </a:r>
            <a:r>
              <a:rPr lang="en-US" dirty="0">
                <a:solidFill>
                  <a:schemeClr val="tx1"/>
                </a:solidFill>
              </a:rPr>
              <a:t>at Novant </a:t>
            </a:r>
            <a:r>
              <a:rPr lang="en-US" dirty="0" smtClean="0">
                <a:solidFill>
                  <a:schemeClr val="tx1"/>
                </a:solidFill>
              </a:rPr>
              <a:t>Health over </a:t>
            </a:r>
            <a:r>
              <a:rPr lang="en-US" dirty="0">
                <a:solidFill>
                  <a:schemeClr val="tx1"/>
                </a:solidFill>
              </a:rPr>
              <a:t>the past couple of years with an emphasis on how better teamwork using our five safety behaviors could have easily avoided most of them</a:t>
            </a:r>
            <a:r>
              <a:rPr lang="en-US" dirty="0" smtClean="0">
                <a:solidFill>
                  <a:schemeClr val="tx1"/>
                </a:solidFill>
              </a:rPr>
              <a:t>. </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871254"/>
          </a:xfrm>
        </p:spPr>
        <p:txBody>
          <a:bodyPr>
            <a:normAutofit/>
          </a:bodyPr>
          <a:lstStyle/>
          <a:p>
            <a:endParaRPr lang="en-US" sz="105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5410199" cy="397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762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11: Question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734425" cy="205740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52451"/>
            <a:ext cx="541258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80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5943600" y="152400"/>
            <a:ext cx="2971800" cy="304800"/>
          </a:xfrm>
        </p:spPr>
        <p:txBody>
          <a:bodyPr/>
          <a:lstStyle/>
          <a:p>
            <a:r>
              <a:rPr lang="en-US" dirty="0" smtClean="0"/>
              <a:t>Slide 12: Teamwork failures at Novant Health</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495800"/>
            <a:ext cx="8639176" cy="2209800"/>
          </a:xfrm>
        </p:spPr>
        <p:txBody>
          <a:bodyPr>
            <a:normAutofit fontScale="92500"/>
          </a:bodyPr>
          <a:lstStyle/>
          <a:p>
            <a:r>
              <a:rPr lang="en-US" b="1" dirty="0" smtClean="0">
                <a:solidFill>
                  <a:schemeClr val="tx1"/>
                </a:solidFill>
              </a:rPr>
              <a:t>Steve:</a:t>
            </a:r>
            <a:r>
              <a:rPr lang="en-US" dirty="0" smtClean="0">
                <a:solidFill>
                  <a:schemeClr val="tx1"/>
                </a:solidFill>
              </a:rPr>
              <a:t> </a:t>
            </a:r>
            <a:r>
              <a:rPr lang="en-US" dirty="0">
                <a:solidFill>
                  <a:schemeClr val="tx1"/>
                </a:solidFill>
              </a:rPr>
              <a:t>Hello, I’m Steve Kreiser, patient safety consultant with Healthcare Performance Improvement.  My background is from aviation where I was a Navy FA-18 pilot and officer for over 21 years, so I come from that culture of safety and reliability.  Since retiring from the Navy </a:t>
            </a:r>
            <a:r>
              <a:rPr lang="en-US" dirty="0" smtClean="0">
                <a:solidFill>
                  <a:schemeClr val="tx1"/>
                </a:solidFill>
              </a:rPr>
              <a:t>eight</a:t>
            </a:r>
            <a:r>
              <a:rPr lang="en-US" b="1" dirty="0" smtClean="0">
                <a:solidFill>
                  <a:srgbClr val="C00000"/>
                </a:solidFill>
              </a:rPr>
              <a:t> </a:t>
            </a:r>
            <a:r>
              <a:rPr lang="en-US" dirty="0" smtClean="0">
                <a:solidFill>
                  <a:schemeClr val="tx1"/>
                </a:solidFill>
              </a:rPr>
              <a:t>years ago, </a:t>
            </a:r>
            <a:r>
              <a:rPr lang="en-US" dirty="0">
                <a:solidFill>
                  <a:schemeClr val="tx1"/>
                </a:solidFill>
              </a:rPr>
              <a:t>I’ve been working with HPI to bring ideas from High Reliability Organizations into healthcare.  HRO’s are those organizations that operate under very trying conditions all the time, yet manage to have fewer than their fair share of accidents.  </a:t>
            </a:r>
            <a:endParaRPr lang="en-US" dirty="0" smtClean="0">
              <a:solidFill>
                <a:schemeClr val="tx1"/>
              </a:solidFill>
            </a:endParaRPr>
          </a:p>
          <a:p>
            <a:r>
              <a:rPr lang="en-US" dirty="0">
                <a:solidFill>
                  <a:schemeClr val="tx1"/>
                </a:solidFill>
              </a:rPr>
              <a:t>During the course of my naval career, I made seven different deployments on five different aircraft carriers.  On each of those ships there was a common theme with the healthcare industry in terms of what was needed to create a safe day – Leadership and Teamwork;  leaders who set the tone that safety was integral to everything we did – and if we couldn’t do it safely, we weren’t going to do it.  We also recognized that it took the entire team to afford safe outcomes.  The youngest sailors on that ship were empowered to shut the flight deck down if they saw something that wasn’t safe.  I can recall many a time holding overhead the ship while the crew did a quick </a:t>
            </a:r>
            <a:r>
              <a:rPr lang="en-US" dirty="0" smtClean="0">
                <a:solidFill>
                  <a:schemeClr val="tx1"/>
                </a:solidFill>
              </a:rPr>
              <a:t>walk-down </a:t>
            </a:r>
            <a:r>
              <a:rPr lang="en-US" dirty="0">
                <a:solidFill>
                  <a:schemeClr val="tx1"/>
                </a:solidFill>
              </a:rPr>
              <a:t>of the deck to look for a lost tool or missing part to ensure it wouldn’t get sucked into my engine intakes upon landing.  They did that because somebody felt empowered to speak up and admit something wasn’t right and stopped the line. There are a lot of lessons we can learn from that and other ideas from High Reliability Organizations, and we’re going to spend some time talking about them today with a particular focus on this idea of teamwork. </a:t>
            </a:r>
            <a:endParaRPr lang="en-US" dirty="0">
              <a:solidFill>
                <a:srgbClr val="FF0000"/>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5364909"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3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6403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096000" y="152400"/>
            <a:ext cx="2812208" cy="304800"/>
          </a:xfrm>
        </p:spPr>
        <p:txBody>
          <a:bodyPr/>
          <a:lstStyle/>
          <a:p>
            <a:r>
              <a:rPr lang="en-US" dirty="0" smtClean="0"/>
              <a:t>Slide 13: Five principles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r>
              <a:rPr lang="en-US" sz="1000" dirty="0" smtClean="0">
                <a:solidFill>
                  <a:schemeClr val="tx1"/>
                </a:solidFill>
              </a:rPr>
              <a:t>Question slide</a:t>
            </a:r>
            <a:endParaRPr lang="en-US" sz="1000" dirty="0">
              <a:solidFill>
                <a:schemeClr val="tx1"/>
              </a:solidFill>
            </a:endParaRPr>
          </a:p>
        </p:txBody>
      </p:sp>
      <p:sp>
        <p:nvSpPr>
          <p:cNvPr id="7" name="Text Placeholder 6"/>
          <p:cNvSpPr>
            <a:spLocks noGrp="1"/>
          </p:cNvSpPr>
          <p:nvPr>
            <p:ph type="body" sz="quarter" idx="16"/>
          </p:nvPr>
        </p:nvSpPr>
        <p:spPr>
          <a:xfrm>
            <a:off x="228601" y="4572000"/>
            <a:ext cx="8686800" cy="2133600"/>
          </a:xfrm>
        </p:spPr>
        <p:txBody>
          <a:bodyPr>
            <a:normAutofit lnSpcReduction="10000"/>
          </a:bodyPr>
          <a:lstStyle/>
          <a:p>
            <a:r>
              <a:rPr lang="en-US" b="1" dirty="0" smtClean="0">
                <a:solidFill>
                  <a:schemeClr val="tx1"/>
                </a:solidFill>
              </a:rPr>
              <a:t>Steve: </a:t>
            </a:r>
            <a:r>
              <a:rPr lang="en-US" dirty="0" smtClean="0">
                <a:solidFill>
                  <a:schemeClr val="tx1"/>
                </a:solidFill>
              </a:rPr>
              <a:t>Karl </a:t>
            </a:r>
            <a:r>
              <a:rPr lang="en-US" dirty="0">
                <a:solidFill>
                  <a:schemeClr val="tx1"/>
                </a:solidFill>
              </a:rPr>
              <a:t>Weick and Kathleen Sutcliffe are researchers from the University of Michigan.  They studied High Reliability Organizations and identified five principles of what HRO’s </a:t>
            </a:r>
            <a:r>
              <a:rPr lang="en-US" dirty="0" smtClean="0">
                <a:solidFill>
                  <a:schemeClr val="tx1"/>
                </a:solidFill>
              </a:rPr>
              <a:t>do to </a:t>
            </a:r>
            <a:r>
              <a:rPr lang="en-US" dirty="0">
                <a:solidFill>
                  <a:schemeClr val="tx1"/>
                </a:solidFill>
              </a:rPr>
              <a:t>make their systems more reliable.   Three of the concepts are grouped under Principles of Anticipation where leaders do everything they can to anticipate problems before they occur.  Preoccupation with Failure is where leaders regard small, seemingly inconsequential errors as a symptom something bigger is wrong in the system.  In order to find these problems, they take measured steps to get out to the front line to remain Sensitive to Operations.  Reluctance to Simplify does not mean we make things harder than they need to be.  Instead, it means we encourage diversity in experience, perspective and opinion. </a:t>
            </a:r>
          </a:p>
          <a:p>
            <a:r>
              <a:rPr lang="en-US" dirty="0">
                <a:solidFill>
                  <a:schemeClr val="tx1"/>
                </a:solidFill>
              </a:rPr>
              <a:t>The two Principles of Containment get to how we handle and bounce back from adversity.  So a Commitment to Resilience means we’re not afraid to talk about our mistakes and learn how to prevent them in the future.  Deference to Expertise means we take advantage of the unique skills and talents of our colleagues, regardless of rank or seniority in the organization.  These five principles are the hallmark of any High Reliability Organization.  I saw them in action during the many years I spent working in the complex and dangerous world of carrier operations, so I know they can help make us safer in the complex and high-risk healthcare environment as well</a:t>
            </a:r>
            <a:r>
              <a:rPr lang="en-US" dirty="0" smtClean="0">
                <a:solidFill>
                  <a:schemeClr val="tx1"/>
                </a:solidFill>
              </a:rPr>
              <a:t>.</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2004"/>
            <a:ext cx="5410199" cy="396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7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14: Mindfulness in action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r>
              <a:rPr lang="en-US" sz="1000" dirty="0">
                <a:solidFill>
                  <a:schemeClr val="tx1"/>
                </a:solidFill>
              </a:rPr>
              <a:t>Slide is animated.</a:t>
            </a:r>
          </a:p>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r>
              <a:rPr lang="en-US" b="1" dirty="0" smtClean="0">
                <a:solidFill>
                  <a:schemeClr val="tx1"/>
                </a:solidFill>
              </a:rPr>
              <a:t>Steve: </a:t>
            </a:r>
            <a:r>
              <a:rPr lang="en-US" dirty="0" smtClean="0">
                <a:solidFill>
                  <a:schemeClr val="tx1"/>
                </a:solidFill>
              </a:rPr>
              <a:t>Weick </a:t>
            </a:r>
            <a:r>
              <a:rPr lang="en-US" dirty="0">
                <a:solidFill>
                  <a:schemeClr val="tx1"/>
                </a:solidFill>
              </a:rPr>
              <a:t>and Sutcliffe refer to these five concepts as mindfulness – doing whatever you can to be mindful of the system.  I’d like to focus in on two of these principles in more detail and how they specifically relate to our fifth Novant </a:t>
            </a:r>
            <a:r>
              <a:rPr lang="en-US" dirty="0" smtClean="0">
                <a:solidFill>
                  <a:schemeClr val="tx1"/>
                </a:solidFill>
              </a:rPr>
              <a:t>Health Safety </a:t>
            </a:r>
            <a:r>
              <a:rPr lang="en-US" dirty="0">
                <a:solidFill>
                  <a:schemeClr val="tx1"/>
                </a:solidFill>
              </a:rPr>
              <a:t>Behavior, Support Each Other.  </a:t>
            </a:r>
            <a:r>
              <a:rPr lang="en-US" dirty="0" smtClean="0">
                <a:solidFill>
                  <a:schemeClr val="tx1"/>
                </a:solidFill>
              </a:rPr>
              <a:t>Reluctance </a:t>
            </a:r>
            <a:r>
              <a:rPr lang="en-US" dirty="0">
                <a:solidFill>
                  <a:schemeClr val="tx1"/>
                </a:solidFill>
              </a:rPr>
              <a:t>to Simplify means we’re reluctant to simplify interpretations – that we discuss alternatives, seek out second opinions and are not afraid to ask questions or voice concerns.  HRO’s know that you need to encourage the flow of information in order to make better decisions.  Later in our discussion we’ll talk about a strong deterrent to being Reluctant to Simplify – something called Power Distance – which leads to perceived Authority Gradients, causing people to be hesitant or fearful to ask questions or voice safety </a:t>
            </a:r>
            <a:r>
              <a:rPr lang="en-US" dirty="0" smtClean="0">
                <a:solidFill>
                  <a:schemeClr val="tx1"/>
                </a:solidFill>
              </a:rPr>
              <a:t>concerns. </a:t>
            </a:r>
            <a:r>
              <a:rPr lang="en-US" b="1" dirty="0" smtClean="0">
                <a:solidFill>
                  <a:schemeClr val="tx1"/>
                </a:solidFill>
              </a:rPr>
              <a:t>(Continued on next slide)</a:t>
            </a: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399"/>
            <a:ext cx="5410199" cy="396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97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667000" cy="304800"/>
          </a:xfrm>
        </p:spPr>
        <p:txBody>
          <a:bodyPr/>
          <a:lstStyle/>
          <a:p>
            <a:r>
              <a:rPr lang="en-US" dirty="0" smtClean="0"/>
              <a:t>Slide 14: Mindfulness in action (cont)</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r>
              <a:rPr lang="en-US" sz="1000" dirty="0">
                <a:solidFill>
                  <a:schemeClr val="tx1"/>
                </a:solidFill>
              </a:rPr>
              <a:t>Slide is animated.</a:t>
            </a:r>
          </a:p>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b="1" dirty="0" smtClean="0">
                <a:solidFill>
                  <a:schemeClr val="tx1"/>
                </a:solidFill>
              </a:rPr>
              <a:t>Steve: (</a:t>
            </a:r>
            <a:r>
              <a:rPr lang="en-US" b="1" dirty="0">
                <a:solidFill>
                  <a:schemeClr val="tx1"/>
                </a:solidFill>
              </a:rPr>
              <a:t>Continued </a:t>
            </a:r>
            <a:r>
              <a:rPr lang="en-US" b="1" dirty="0" smtClean="0">
                <a:solidFill>
                  <a:schemeClr val="tx1"/>
                </a:solidFill>
              </a:rPr>
              <a:t>from previous slide) </a:t>
            </a:r>
            <a:r>
              <a:rPr lang="en-US" dirty="0" smtClean="0">
                <a:solidFill>
                  <a:schemeClr val="tx1"/>
                </a:solidFill>
              </a:rPr>
              <a:t>The </a:t>
            </a:r>
            <a:r>
              <a:rPr lang="en-US" dirty="0">
                <a:solidFill>
                  <a:schemeClr val="tx1"/>
                </a:solidFill>
              </a:rPr>
              <a:t>second principle we will focus on today is called Deference to Expertise, which is where we take advantage of the unique skills of our colleagues and when a crisis occurs, we rapidly pool our collective expertise to resolve it.  When landing aboard an aircraft carrier, there are officers standing right beside the touchdown area, where the </a:t>
            </a:r>
            <a:r>
              <a:rPr lang="en-US" dirty="0" smtClean="0">
                <a:solidFill>
                  <a:schemeClr val="tx1"/>
                </a:solidFill>
              </a:rPr>
              <a:t>planes’ </a:t>
            </a:r>
            <a:r>
              <a:rPr lang="en-US" dirty="0">
                <a:solidFill>
                  <a:schemeClr val="tx1"/>
                </a:solidFill>
              </a:rPr>
              <a:t>tailhooks are trying to catch one of four arresting gear wires.  Those officers, called Landing Safety Officers, or LSO’s, </a:t>
            </a:r>
            <a:r>
              <a:rPr lang="en-US" dirty="0" smtClean="0">
                <a:solidFill>
                  <a:schemeClr val="tx1"/>
                </a:solidFill>
              </a:rPr>
              <a:t>were </a:t>
            </a:r>
            <a:r>
              <a:rPr lang="en-US" dirty="0">
                <a:solidFill>
                  <a:schemeClr val="tx1"/>
                </a:solidFill>
              </a:rPr>
              <a:t>there to tell you if you were high or low or needed to come left or right to line up with the landing area.  They also came by your squadron Ready Room after you got out of your flight gear to give you a grade for each and every landing.  Here’s the key – those LSO’s weren’t the most senior people on the ship.  They were young pilots who stood out there on the platform each day watching landing after landing.  They developed a highly trained eye and could tell if you were above or below the glideslope even before your instruments in the cockpit indicated there was a problem.  And they had the authority granted from the captain of the ship to wave planes off or divert them to a land-based runway if things were not going well.  That’s Deference to Expertise – building a team where everybody plays a part and is valued for their contributions and as such is given the authority to make decisions relative to their areas of expertise.</a:t>
            </a:r>
          </a:p>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399"/>
            <a:ext cx="5410199" cy="396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52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590800" cy="304800"/>
          </a:xfrm>
        </p:spPr>
        <p:txBody>
          <a:bodyPr/>
          <a:lstStyle/>
          <a:p>
            <a:r>
              <a:rPr lang="en-US" dirty="0" smtClean="0"/>
              <a:t>Slide 15: Collegial interactive teams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pPr>
              <a:defRPr/>
            </a:pPr>
            <a:r>
              <a:rPr lang="en-US" b="1" dirty="0" smtClean="0">
                <a:solidFill>
                  <a:schemeClr val="tx1"/>
                </a:solidFill>
              </a:rPr>
              <a:t>Herb:</a:t>
            </a:r>
            <a:r>
              <a:rPr lang="en-US" dirty="0" smtClean="0">
                <a:solidFill>
                  <a:schemeClr val="tx1"/>
                </a:solidFill>
              </a:rPr>
              <a:t> Hello. I’m Herb Clegg, SVP of physician services. </a:t>
            </a:r>
            <a:r>
              <a:rPr lang="en-US" altLang="en-US" dirty="0" smtClean="0">
                <a:solidFill>
                  <a:schemeClr val="tx1"/>
                </a:solidFill>
              </a:rPr>
              <a:t>These </a:t>
            </a:r>
            <a:r>
              <a:rPr lang="en-US" altLang="en-US" dirty="0">
                <a:solidFill>
                  <a:schemeClr val="tx1"/>
                </a:solidFill>
              </a:rPr>
              <a:t>two </a:t>
            </a:r>
            <a:r>
              <a:rPr lang="en-US" altLang="en-US" dirty="0" smtClean="0">
                <a:solidFill>
                  <a:schemeClr val="tx1"/>
                </a:solidFill>
              </a:rPr>
              <a:t>principles we’ve just discussed, </a:t>
            </a:r>
            <a:r>
              <a:rPr lang="en-US" dirty="0">
                <a:solidFill>
                  <a:schemeClr val="tx1"/>
                </a:solidFill>
              </a:rPr>
              <a:t>Reluctance to </a:t>
            </a:r>
            <a:r>
              <a:rPr lang="en-US" dirty="0" smtClean="0">
                <a:solidFill>
                  <a:schemeClr val="tx1"/>
                </a:solidFill>
              </a:rPr>
              <a:t>Simplify and Deference to Expertise,</a:t>
            </a:r>
            <a:r>
              <a:rPr lang="en-US" altLang="en-US" dirty="0" smtClean="0">
                <a:solidFill>
                  <a:schemeClr val="tx1"/>
                </a:solidFill>
              </a:rPr>
              <a:t> </a:t>
            </a:r>
            <a:r>
              <a:rPr lang="en-US" altLang="en-US" dirty="0">
                <a:solidFill>
                  <a:schemeClr val="tx1"/>
                </a:solidFill>
              </a:rPr>
              <a:t>help form the basis for an introduction to the concept of Collegial Interactive Teams, or CITs.  John Nance is an award-winning author, commercial and retired Air Force pilot, lawyer and recognized expert on Crew Resource Management.  His book “Why Hospitals Should Fly” describes the benefits of Crew Resource Management, or teamwork, applied to the healthcare environment.  Nance coined the term Collegial Interactive Teams to describe an environment where colleagues are completely comfortable sharing information and pointing out human error.  He provides a number of specific points on how to put the concept into practice, shown here on this slide. </a:t>
            </a:r>
            <a:r>
              <a:rPr lang="en-US" b="1" dirty="0">
                <a:solidFill>
                  <a:schemeClr val="tx1"/>
                </a:solidFill>
              </a:rPr>
              <a:t>(Continued on next slide</a:t>
            </a:r>
            <a:r>
              <a:rPr lang="en-US" b="1" dirty="0" smtClean="0">
                <a:solidFill>
                  <a:schemeClr val="tx1"/>
                </a:solidFill>
              </a:rPr>
              <a:t>)</a:t>
            </a:r>
            <a:endParaRPr lang="en-US" altLang="en-US" dirty="0">
              <a:solidFill>
                <a:schemeClr val="tx1"/>
              </a:solidFill>
            </a:endParaRPr>
          </a:p>
          <a:p>
            <a:endParaRPr lang="en-US" b="1" dirty="0">
              <a:solidFill>
                <a:schemeClr val="tx1"/>
              </a:solidFill>
            </a:endParaRPr>
          </a:p>
        </p:txBody>
      </p:sp>
      <p:sp>
        <p:nvSpPr>
          <p:cNvPr id="8" name="Text Placeholder 7"/>
          <p:cNvSpPr>
            <a:spLocks noGrp="1"/>
          </p:cNvSpPr>
          <p:nvPr>
            <p:ph type="body" sz="quarter" idx="17"/>
          </p:nvPr>
        </p:nvSpPr>
        <p:spPr>
          <a:xfrm>
            <a:off x="6858000" y="2666999"/>
            <a:ext cx="2057400" cy="1857099"/>
          </a:xfrm>
        </p:spPr>
        <p:txBody>
          <a:bodyPr/>
          <a:lstStyle/>
          <a:p>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533400"/>
            <a:ext cx="5410199" cy="39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25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895600" cy="304800"/>
          </a:xfrm>
        </p:spPr>
        <p:txBody>
          <a:bodyPr/>
          <a:lstStyle/>
          <a:p>
            <a:r>
              <a:rPr lang="en-US" dirty="0" smtClean="0"/>
              <a:t>Slide 15: Collegial interactive teams (cont</a:t>
            </a:r>
            <a:r>
              <a:rPr lang="en-US" dirty="0"/>
              <a:t>)</a:t>
            </a:r>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fontScale="92500" lnSpcReduction="10000"/>
          </a:bodyPr>
          <a:lstStyle/>
          <a:p>
            <a:pPr>
              <a:defRPr/>
            </a:pPr>
            <a:r>
              <a:rPr lang="en-US" b="1" dirty="0" smtClean="0">
                <a:solidFill>
                  <a:schemeClr val="tx1"/>
                </a:solidFill>
              </a:rPr>
              <a:t>Herb:</a:t>
            </a:r>
            <a:r>
              <a:rPr lang="en-US" dirty="0" smtClean="0">
                <a:solidFill>
                  <a:schemeClr val="tx1"/>
                </a:solidFill>
              </a:rPr>
              <a:t> </a:t>
            </a:r>
            <a:r>
              <a:rPr lang="en-US" b="1" dirty="0">
                <a:solidFill>
                  <a:schemeClr val="tx1"/>
                </a:solidFill>
              </a:rPr>
              <a:t>(Continued from previous slide) </a:t>
            </a:r>
            <a:r>
              <a:rPr lang="en-US" altLang="en-US" dirty="0" smtClean="0">
                <a:solidFill>
                  <a:schemeClr val="tx1"/>
                </a:solidFill>
              </a:rPr>
              <a:t>First</a:t>
            </a:r>
            <a:r>
              <a:rPr lang="en-US" altLang="en-US" dirty="0">
                <a:solidFill>
                  <a:schemeClr val="tx1"/>
                </a:solidFill>
              </a:rPr>
              <a:t>, team leaders are required to lead with the full participation of their </a:t>
            </a:r>
            <a:r>
              <a:rPr lang="en-US" altLang="en-US" dirty="0" smtClean="0">
                <a:solidFill>
                  <a:schemeClr val="tx1"/>
                </a:solidFill>
              </a:rPr>
              <a:t>teams – </a:t>
            </a:r>
            <a:r>
              <a:rPr lang="en-US" altLang="en-US" dirty="0">
                <a:solidFill>
                  <a:schemeClr val="tx1"/>
                </a:solidFill>
              </a:rPr>
              <a:t>while </a:t>
            </a:r>
            <a:r>
              <a:rPr lang="en-US" altLang="en-US" dirty="0" smtClean="0">
                <a:solidFill>
                  <a:schemeClr val="tx1"/>
                </a:solidFill>
              </a:rPr>
              <a:t>teams need </a:t>
            </a:r>
            <a:r>
              <a:rPr lang="en-US" altLang="en-US" dirty="0">
                <a:solidFill>
                  <a:schemeClr val="tx1"/>
                </a:solidFill>
              </a:rPr>
              <a:t>to be assertive with respect.  </a:t>
            </a:r>
          </a:p>
          <a:p>
            <a:pPr>
              <a:defRPr/>
            </a:pPr>
            <a:r>
              <a:rPr lang="en-US" altLang="en-US" dirty="0">
                <a:solidFill>
                  <a:schemeClr val="tx1"/>
                </a:solidFill>
              </a:rPr>
              <a:t>Second, team leaders need to assign tasks to the appropriate people while they maintain the big picture. </a:t>
            </a:r>
          </a:p>
          <a:p>
            <a:pPr>
              <a:defRPr/>
            </a:pPr>
            <a:r>
              <a:rPr lang="en-US" altLang="en-US" dirty="0">
                <a:solidFill>
                  <a:schemeClr val="tx1"/>
                </a:solidFill>
              </a:rPr>
              <a:t>Third, Collegial Interactive Teams can’t be effective without mutual caring, respect and support.</a:t>
            </a:r>
          </a:p>
          <a:p>
            <a:pPr>
              <a:defRPr/>
            </a:pPr>
            <a:r>
              <a:rPr lang="en-US" altLang="en-US" dirty="0">
                <a:solidFill>
                  <a:schemeClr val="tx1"/>
                </a:solidFill>
              </a:rPr>
              <a:t>Fourth, Collegial Interactive Teams can’t be effective without </a:t>
            </a:r>
            <a:r>
              <a:rPr lang="en-US" altLang="en-US" dirty="0" smtClean="0">
                <a:solidFill>
                  <a:schemeClr val="tx1"/>
                </a:solidFill>
              </a:rPr>
              <a:t>barrierless communication</a:t>
            </a:r>
            <a:r>
              <a:rPr lang="en-US" altLang="en-US" dirty="0">
                <a:solidFill>
                  <a:schemeClr val="tx1"/>
                </a:solidFill>
              </a:rPr>
              <a:t>, which can’t occur if the culture discourages people from speaking up.</a:t>
            </a:r>
          </a:p>
          <a:p>
            <a:pPr>
              <a:defRPr/>
            </a:pPr>
            <a:r>
              <a:rPr lang="en-US" altLang="en-US" dirty="0">
                <a:solidFill>
                  <a:schemeClr val="tx1"/>
                </a:solidFill>
              </a:rPr>
              <a:t>And Fifth, there can’t be </a:t>
            </a:r>
            <a:r>
              <a:rPr lang="en-US" altLang="en-US" dirty="0" smtClean="0">
                <a:solidFill>
                  <a:schemeClr val="tx1"/>
                </a:solidFill>
              </a:rPr>
              <a:t>barrierless communication </a:t>
            </a:r>
            <a:r>
              <a:rPr lang="en-US" altLang="en-US" dirty="0">
                <a:solidFill>
                  <a:schemeClr val="tx1"/>
                </a:solidFill>
              </a:rPr>
              <a:t>if the team leader’s control is based on </a:t>
            </a:r>
            <a:r>
              <a:rPr lang="en-US" altLang="en-US" dirty="0" smtClean="0">
                <a:solidFill>
                  <a:schemeClr val="tx1"/>
                </a:solidFill>
              </a:rPr>
              <a:t>hierarchy, arrogance, </a:t>
            </a:r>
            <a:r>
              <a:rPr lang="en-US" altLang="en-US" dirty="0">
                <a:solidFill>
                  <a:schemeClr val="tx1"/>
                </a:solidFill>
              </a:rPr>
              <a:t>defensiveness or authoritativeness, what you can think of as a dictatorial style.</a:t>
            </a:r>
          </a:p>
          <a:p>
            <a:pPr>
              <a:defRPr/>
            </a:pPr>
            <a:r>
              <a:rPr lang="en-US" altLang="en-US" dirty="0">
                <a:solidFill>
                  <a:schemeClr val="tx1"/>
                </a:solidFill>
              </a:rPr>
              <a:t>Our fifth Safety Behavior, Support Each Other through crosschecking and speaking up for safety, embodies many of these elements.  In fact, Nance emphasizes that since humans are fallible, the only chance to keep human error from hurting patients is to crosscheck each other by creating Collegial Interactive </a:t>
            </a:r>
            <a:r>
              <a:rPr lang="en-US" altLang="en-US" dirty="0" smtClean="0">
                <a:solidFill>
                  <a:schemeClr val="tx1"/>
                </a:solidFill>
              </a:rPr>
              <a:t>Teams. Now, before we continue our discussion about cross-checking, let’s answer another quiz question. </a:t>
            </a:r>
            <a:endParaRPr lang="en-US" altLang="en-US" dirty="0">
              <a:solidFill>
                <a:schemeClr val="tx1"/>
              </a:solidFill>
            </a:endParaRPr>
          </a:p>
        </p:txBody>
      </p:sp>
      <p:sp>
        <p:nvSpPr>
          <p:cNvPr id="8" name="Text Placeholder 7"/>
          <p:cNvSpPr>
            <a:spLocks noGrp="1"/>
          </p:cNvSpPr>
          <p:nvPr>
            <p:ph type="body" sz="quarter" idx="17"/>
          </p:nvPr>
        </p:nvSpPr>
        <p:spPr>
          <a:xfrm>
            <a:off x="6858000" y="2666999"/>
            <a:ext cx="2057400" cy="1857099"/>
          </a:xfrm>
        </p:spPr>
        <p:txBody>
          <a:bodyPr/>
          <a:lstStyle/>
          <a:p>
            <a:endParaRPr lang="en-US" dirty="0">
              <a:solidFill>
                <a:schemeClr val="tx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533400"/>
            <a:ext cx="5410199" cy="39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40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2: Intro video</a:t>
            </a:r>
            <a:endParaRPr lang="en-US" dirty="0"/>
          </a:p>
        </p:txBody>
      </p:sp>
      <p:sp>
        <p:nvSpPr>
          <p:cNvPr id="5" name="Text Placeholder 4"/>
          <p:cNvSpPr>
            <a:spLocks noGrp="1"/>
          </p:cNvSpPr>
          <p:nvPr>
            <p:ph type="body" sz="quarter" idx="14"/>
          </p:nvPr>
        </p:nvSpPr>
        <p:spPr>
          <a:xfrm>
            <a:off x="6858000" y="647700"/>
            <a:ext cx="2103120" cy="1790700"/>
          </a:xfrm>
        </p:spPr>
        <p:txBody>
          <a:bodyPr>
            <a:normAutofit/>
          </a:bodyPr>
          <a:lstStyle/>
          <a:p>
            <a:r>
              <a:rPr lang="en-US" sz="1000" dirty="0" smtClean="0">
                <a:solidFill>
                  <a:schemeClr val="tx1"/>
                </a:solidFill>
              </a:rPr>
              <a:t>Tom Zweng and Denise Mihal intro video. A presenter’s first </a:t>
            </a:r>
            <a:r>
              <a:rPr lang="en-US" sz="1000" dirty="0">
                <a:solidFill>
                  <a:schemeClr val="tx1"/>
                </a:solidFill>
              </a:rPr>
              <a:t>appearance will have a name and title underneath. </a:t>
            </a:r>
            <a:r>
              <a:rPr lang="en-US" sz="1000" b="1" dirty="0">
                <a:solidFill>
                  <a:schemeClr val="tx1"/>
                </a:solidFill>
              </a:rPr>
              <a:t>Tim will add the titles </a:t>
            </a:r>
            <a:r>
              <a:rPr lang="en-US" sz="1000" b="1" dirty="0" smtClean="0">
                <a:solidFill>
                  <a:schemeClr val="tx1"/>
                </a:solidFill>
              </a:rPr>
              <a:t>(rather </a:t>
            </a:r>
            <a:r>
              <a:rPr lang="en-US" sz="1000" b="1" dirty="0">
                <a:solidFill>
                  <a:schemeClr val="tx1"/>
                </a:solidFill>
              </a:rPr>
              <a:t>than An </a:t>
            </a:r>
            <a:r>
              <a:rPr lang="en-US" sz="1000" b="1" dirty="0" smtClean="0">
                <a:solidFill>
                  <a:schemeClr val="tx1"/>
                </a:solidFill>
              </a:rPr>
              <a:t>Tran). </a:t>
            </a:r>
            <a:endParaRPr lang="en-US" sz="1000" b="1" dirty="0">
              <a:solidFill>
                <a:schemeClr val="tx1"/>
              </a:solidFill>
            </a:endParaRPr>
          </a:p>
          <a:p>
            <a:r>
              <a:rPr lang="en-US" sz="1000" dirty="0" smtClean="0">
                <a:solidFill>
                  <a:schemeClr val="tx1"/>
                </a:solidFill>
              </a:rPr>
              <a:t>All presenter videos </a:t>
            </a:r>
            <a:r>
              <a:rPr lang="en-US" sz="1000" dirty="0">
                <a:solidFill>
                  <a:schemeClr val="tx1"/>
                </a:solidFill>
              </a:rPr>
              <a:t>will auto-play. Instructions to hover-over the video to view video controls will appear under the first </a:t>
            </a:r>
            <a:r>
              <a:rPr lang="en-US" sz="1000" dirty="0" smtClean="0">
                <a:solidFill>
                  <a:schemeClr val="tx1"/>
                </a:solidFill>
              </a:rPr>
              <a:t>few videos</a:t>
            </a:r>
            <a:r>
              <a:rPr lang="en-US" sz="1000" dirty="0">
                <a:solidFill>
                  <a:schemeClr val="tx1"/>
                </a:solidFill>
              </a:rPr>
              <a:t>. </a:t>
            </a:r>
          </a:p>
          <a:p>
            <a:endParaRPr lang="en-US" sz="1000" dirty="0">
              <a:solidFill>
                <a:schemeClr val="tx1"/>
              </a:solidFill>
            </a:endParaRPr>
          </a:p>
        </p:txBody>
      </p:sp>
      <p:sp>
        <p:nvSpPr>
          <p:cNvPr id="7" name="Text Placeholder 6"/>
          <p:cNvSpPr>
            <a:spLocks noGrp="1"/>
          </p:cNvSpPr>
          <p:nvPr>
            <p:ph type="body" sz="quarter" idx="16"/>
          </p:nvPr>
        </p:nvSpPr>
        <p:spPr>
          <a:xfrm>
            <a:off x="228600" y="4572000"/>
            <a:ext cx="8639176" cy="2133600"/>
          </a:xfrm>
        </p:spPr>
        <p:txBody>
          <a:bodyPr>
            <a:normAutofit/>
          </a:bodyPr>
          <a:lstStyle/>
          <a:p>
            <a:r>
              <a:rPr lang="en-US" b="1" dirty="0" smtClean="0">
                <a:solidFill>
                  <a:schemeClr val="tx1"/>
                </a:solidFill>
              </a:rPr>
              <a:t>Tom Z and Denise Mihal: </a:t>
            </a:r>
          </a:p>
          <a:p>
            <a:r>
              <a:rPr lang="en-US" b="1" dirty="0" smtClean="0">
                <a:solidFill>
                  <a:schemeClr val="tx1"/>
                </a:solidFill>
              </a:rPr>
              <a:t>Tom Z: </a:t>
            </a:r>
            <a:r>
              <a:rPr lang="en-US" dirty="0">
                <a:solidFill>
                  <a:schemeClr val="tx1"/>
                </a:solidFill>
              </a:rPr>
              <a:t>Hello and welcome, my name is Tom Zweng, the Chief Medical Officer for </a:t>
            </a:r>
            <a:r>
              <a:rPr lang="en-US" dirty="0" err="1">
                <a:solidFill>
                  <a:schemeClr val="tx1"/>
                </a:solidFill>
              </a:rPr>
              <a:t>Novant</a:t>
            </a:r>
            <a:r>
              <a:rPr lang="en-US" dirty="0">
                <a:solidFill>
                  <a:schemeClr val="tx1"/>
                </a:solidFill>
              </a:rPr>
              <a:t> Health</a:t>
            </a:r>
            <a:r>
              <a:rPr lang="en-US" i="1" dirty="0">
                <a:solidFill>
                  <a:schemeClr val="tx1"/>
                </a:solidFill>
              </a:rPr>
              <a:t>, </a:t>
            </a:r>
            <a:r>
              <a:rPr lang="en-US" dirty="0">
                <a:solidFill>
                  <a:schemeClr val="tx1"/>
                </a:solidFill>
              </a:rPr>
              <a:t>and I am here today with Denise Mihal, the Chief Nursing and Clinical Operations Officer for </a:t>
            </a:r>
            <a:r>
              <a:rPr lang="en-US" dirty="0" err="1">
                <a:solidFill>
                  <a:schemeClr val="tx1"/>
                </a:solidFill>
              </a:rPr>
              <a:t>Novant</a:t>
            </a:r>
            <a:r>
              <a:rPr lang="en-US" dirty="0">
                <a:solidFill>
                  <a:schemeClr val="tx1"/>
                </a:solidFill>
              </a:rPr>
              <a:t> Health.  </a:t>
            </a:r>
          </a:p>
          <a:p>
            <a:r>
              <a:rPr lang="en-US" dirty="0">
                <a:solidFill>
                  <a:schemeClr val="tx1"/>
                </a:solidFill>
              </a:rPr>
              <a:t>We want to thank you for taking the time to watch this presentation, and more importantly for your commitment to help us transform our culture at </a:t>
            </a:r>
            <a:r>
              <a:rPr lang="en-US" dirty="0" err="1">
                <a:solidFill>
                  <a:schemeClr val="tx1"/>
                </a:solidFill>
              </a:rPr>
              <a:t>Novant</a:t>
            </a:r>
            <a:r>
              <a:rPr lang="en-US" dirty="0">
                <a:solidFill>
                  <a:schemeClr val="tx1"/>
                </a:solidFill>
              </a:rPr>
              <a:t> Health to one where patient safety always comes first.  This is what </a:t>
            </a:r>
            <a:r>
              <a:rPr lang="en-US" i="1" dirty="0">
                <a:solidFill>
                  <a:schemeClr val="tx1"/>
                </a:solidFill>
              </a:rPr>
              <a:t>First, Do No Harm</a:t>
            </a:r>
            <a:r>
              <a:rPr lang="en-US" dirty="0">
                <a:solidFill>
                  <a:schemeClr val="tx1"/>
                </a:solidFill>
              </a:rPr>
              <a:t> is all about.  We are seeking to make our healthcare system more reliable – a system in which the main component is people focused on supporting people.  The healthcare team members in our system are working very hard to deliver remarkable experiences to our patients – and we want them to understand that remarkable experiences begin by creating and sustaining a culture of safety where we consciously seek to reduce errors and prevent events that can harm our patients and team members</a:t>
            </a:r>
            <a:r>
              <a:rPr lang="en-US" dirty="0" smtClean="0"/>
              <a:t>.</a:t>
            </a:r>
            <a:r>
              <a:rPr lang="en-US" dirty="0" smtClean="0">
                <a:solidFill>
                  <a:schemeClr val="tx1"/>
                </a:solidFill>
              </a:rPr>
              <a:t> </a:t>
            </a:r>
            <a:r>
              <a:rPr lang="en-US" b="1" dirty="0" smtClean="0">
                <a:solidFill>
                  <a:schemeClr val="tx1"/>
                </a:solidFill>
              </a:rPr>
              <a:t>(continued on next slide)</a:t>
            </a:r>
            <a:endParaRPr lang="en-US" b="1" dirty="0">
              <a:solidFill>
                <a:schemeClr val="tx1"/>
              </a:solidFill>
            </a:endParaRPr>
          </a:p>
        </p:txBody>
      </p:sp>
      <p:sp>
        <p:nvSpPr>
          <p:cNvPr id="8" name="Text Placeholder 7"/>
          <p:cNvSpPr>
            <a:spLocks noGrp="1"/>
          </p:cNvSpPr>
          <p:nvPr>
            <p:ph type="body" sz="quarter" idx="17"/>
          </p:nvPr>
        </p:nvSpPr>
        <p:spPr>
          <a:xfrm>
            <a:off x="6858000" y="2667000"/>
            <a:ext cx="2057400" cy="1833805"/>
          </a:xfrm>
        </p:spPr>
        <p:txBody>
          <a:bodyPr/>
          <a:lstStyle/>
          <a:p>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2517"/>
            <a:ext cx="5486399" cy="402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3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16: Question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55940"/>
            <a:ext cx="8639176" cy="2073460"/>
          </a:xfrm>
        </p:spPr>
        <p:txBody>
          <a:bodyPr>
            <a:normAutofit/>
          </a:bodyPr>
          <a:lstStyle/>
          <a:p>
            <a:pPr>
              <a:defRPr/>
            </a:pPr>
            <a:endParaRPr lang="en-US" dirty="0">
              <a:solidFill>
                <a:schemeClr val="tx1"/>
              </a:solidFill>
            </a:endParaRPr>
          </a:p>
        </p:txBody>
      </p:sp>
      <p:sp>
        <p:nvSpPr>
          <p:cNvPr id="8" name="Text Placeholder 7"/>
          <p:cNvSpPr>
            <a:spLocks noGrp="1"/>
          </p:cNvSpPr>
          <p:nvPr>
            <p:ph type="body" sz="quarter" idx="17"/>
          </p:nvPr>
        </p:nvSpPr>
        <p:spPr>
          <a:xfrm>
            <a:off x="6858000" y="2667000"/>
            <a:ext cx="2057400" cy="1869346"/>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3875"/>
            <a:ext cx="5410199" cy="397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68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17: Cross-checking in healthcare</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r>
              <a:rPr lang="en-US" b="1" dirty="0" smtClean="0">
                <a:solidFill>
                  <a:schemeClr val="tx1"/>
                </a:solidFill>
              </a:rPr>
              <a:t>Tom T: </a:t>
            </a:r>
            <a:r>
              <a:rPr lang="en-US" dirty="0">
                <a:solidFill>
                  <a:schemeClr val="tx1"/>
                </a:solidFill>
              </a:rPr>
              <a:t>Nance recognizes what James Reason, the father of human error theory who came up with that Swiss Cheese Model we talked about </a:t>
            </a:r>
            <a:r>
              <a:rPr lang="en-US" dirty="0" smtClean="0">
                <a:solidFill>
                  <a:schemeClr val="tx1"/>
                </a:solidFill>
              </a:rPr>
              <a:t>in the other First Do No Harm credentialing module, </a:t>
            </a:r>
            <a:r>
              <a:rPr lang="en-US" dirty="0">
                <a:solidFill>
                  <a:schemeClr val="tx1"/>
                </a:solidFill>
              </a:rPr>
              <a:t>and </a:t>
            </a:r>
            <a:r>
              <a:rPr lang="en-US" dirty="0" smtClean="0">
                <a:solidFill>
                  <a:schemeClr val="tx1"/>
                </a:solidFill>
              </a:rPr>
              <a:t>what other </a:t>
            </a:r>
            <a:r>
              <a:rPr lang="en-US" dirty="0">
                <a:solidFill>
                  <a:schemeClr val="tx1"/>
                </a:solidFill>
              </a:rPr>
              <a:t>human performance </a:t>
            </a:r>
            <a:r>
              <a:rPr lang="en-US" dirty="0" smtClean="0">
                <a:solidFill>
                  <a:schemeClr val="tx1"/>
                </a:solidFill>
              </a:rPr>
              <a:t>psychologists have </a:t>
            </a:r>
            <a:r>
              <a:rPr lang="en-US" dirty="0">
                <a:solidFill>
                  <a:schemeClr val="tx1"/>
                </a:solidFill>
              </a:rPr>
              <a:t>pointed out for years – that we are all error-prone.  Humans are fallible, and even on our best day we still make errors on the rate of about 1 out of 1000 opportunities.  </a:t>
            </a:r>
            <a:r>
              <a:rPr lang="en-US" dirty="0" smtClean="0">
                <a:solidFill>
                  <a:schemeClr val="tx1"/>
                </a:solidFill>
              </a:rPr>
              <a:t>But, </a:t>
            </a:r>
            <a:r>
              <a:rPr lang="en-US" dirty="0">
                <a:solidFill>
                  <a:schemeClr val="tx1"/>
                </a:solidFill>
              </a:rPr>
              <a:t>if we believe in the power of good </a:t>
            </a:r>
            <a:r>
              <a:rPr lang="en-US" dirty="0" smtClean="0">
                <a:solidFill>
                  <a:schemeClr val="tx1"/>
                </a:solidFill>
              </a:rPr>
              <a:t>cross-checking, we can cross-multiply </a:t>
            </a:r>
            <a:r>
              <a:rPr lang="en-US" dirty="0">
                <a:solidFill>
                  <a:schemeClr val="tx1"/>
                </a:solidFill>
              </a:rPr>
              <a:t>the error </a:t>
            </a:r>
            <a:r>
              <a:rPr lang="en-US" dirty="0" smtClean="0">
                <a:solidFill>
                  <a:schemeClr val="tx1"/>
                </a:solidFill>
              </a:rPr>
              <a:t>rates so when you </a:t>
            </a:r>
            <a:r>
              <a:rPr lang="en-US" dirty="0">
                <a:solidFill>
                  <a:schemeClr val="tx1"/>
                </a:solidFill>
              </a:rPr>
              <a:t>make an error, I’m there to see it and speak up and offer a crosscheck to catch the error.  </a:t>
            </a:r>
            <a:r>
              <a:rPr lang="en-US" dirty="0" smtClean="0">
                <a:solidFill>
                  <a:schemeClr val="tx1"/>
                </a:solidFill>
              </a:rPr>
              <a:t>And, </a:t>
            </a:r>
            <a:r>
              <a:rPr lang="en-US" dirty="0">
                <a:solidFill>
                  <a:schemeClr val="tx1"/>
                </a:solidFill>
              </a:rPr>
              <a:t>here’s the important part – you’re willing to be checked, which establishes that collegial environment where it’s OK to point out human error.  </a:t>
            </a:r>
            <a:endParaRPr lang="en-US" dirty="0" smtClean="0">
              <a:solidFill>
                <a:schemeClr val="tx1"/>
              </a:solidFill>
            </a:endParaRPr>
          </a:p>
          <a:p>
            <a:r>
              <a:rPr lang="en-US" dirty="0" smtClean="0">
                <a:solidFill>
                  <a:schemeClr val="tx1"/>
                </a:solidFill>
              </a:rPr>
              <a:t>Likewise</a:t>
            </a:r>
            <a:r>
              <a:rPr lang="en-US" dirty="0">
                <a:solidFill>
                  <a:schemeClr val="tx1"/>
                </a:solidFill>
              </a:rPr>
              <a:t>, when I make a mistake, you’re there to provide me a </a:t>
            </a:r>
            <a:r>
              <a:rPr lang="en-US" dirty="0" smtClean="0">
                <a:solidFill>
                  <a:schemeClr val="tx1"/>
                </a:solidFill>
              </a:rPr>
              <a:t>cross-check </a:t>
            </a:r>
            <a:r>
              <a:rPr lang="en-US" dirty="0">
                <a:solidFill>
                  <a:schemeClr val="tx1"/>
                </a:solidFill>
              </a:rPr>
              <a:t>and point it out and I’m similarly receptive.  When we establish </a:t>
            </a:r>
            <a:r>
              <a:rPr lang="en-US" dirty="0" smtClean="0">
                <a:solidFill>
                  <a:schemeClr val="tx1"/>
                </a:solidFill>
              </a:rPr>
              <a:t>an </a:t>
            </a:r>
            <a:r>
              <a:rPr lang="en-US" dirty="0">
                <a:solidFill>
                  <a:schemeClr val="tx1"/>
                </a:solidFill>
              </a:rPr>
              <a:t>environment of good </a:t>
            </a:r>
            <a:r>
              <a:rPr lang="en-US" dirty="0" smtClean="0">
                <a:solidFill>
                  <a:schemeClr val="tx1"/>
                </a:solidFill>
              </a:rPr>
              <a:t>cross-checking</a:t>
            </a:r>
            <a:r>
              <a:rPr lang="en-US" dirty="0">
                <a:solidFill>
                  <a:schemeClr val="tx1"/>
                </a:solidFill>
              </a:rPr>
              <a:t>, the error rates drop to one out of a million – which really does </a:t>
            </a:r>
            <a:r>
              <a:rPr lang="en-US" dirty="0" smtClean="0">
                <a:solidFill>
                  <a:schemeClr val="tx1"/>
                </a:solidFill>
              </a:rPr>
              <a:t>create that </a:t>
            </a:r>
            <a:r>
              <a:rPr lang="en-US" dirty="0">
                <a:solidFill>
                  <a:schemeClr val="tx1"/>
                </a:solidFill>
              </a:rPr>
              <a:t>high reliability organization we’re looking for. </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399"/>
            <a:ext cx="5410199" cy="395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410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019800" y="152400"/>
            <a:ext cx="3048000" cy="304800"/>
          </a:xfrm>
        </p:spPr>
        <p:txBody>
          <a:bodyPr/>
          <a:lstStyle/>
          <a:p>
            <a:r>
              <a:rPr lang="en-US" dirty="0"/>
              <a:t>Slide </a:t>
            </a:r>
            <a:r>
              <a:rPr lang="en-US" dirty="0" smtClean="0"/>
              <a:t>18: </a:t>
            </a:r>
            <a:r>
              <a:rPr lang="en-US" dirty="0"/>
              <a:t>Cross-checking in </a:t>
            </a:r>
            <a:r>
              <a:rPr lang="en-US" dirty="0" smtClean="0"/>
              <a:t>healthcare</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fontScale="92500"/>
          </a:bodyPr>
          <a:lstStyle/>
          <a:p>
            <a:r>
              <a:rPr lang="en-US" b="1" dirty="0" smtClean="0">
                <a:solidFill>
                  <a:schemeClr val="tx1"/>
                </a:solidFill>
              </a:rPr>
              <a:t>Steve: </a:t>
            </a:r>
            <a:r>
              <a:rPr lang="en-US" dirty="0" smtClean="0">
                <a:solidFill>
                  <a:schemeClr val="tx1"/>
                </a:solidFill>
              </a:rPr>
              <a:t>Here’s </a:t>
            </a:r>
            <a:r>
              <a:rPr lang="en-US" dirty="0">
                <a:solidFill>
                  <a:schemeClr val="tx1"/>
                </a:solidFill>
              </a:rPr>
              <a:t>an important aspect of crosschecking:  Sometimes we fail to </a:t>
            </a:r>
            <a:r>
              <a:rPr lang="en-US" dirty="0" smtClean="0">
                <a:solidFill>
                  <a:schemeClr val="tx1"/>
                </a:solidFill>
              </a:rPr>
              <a:t>cross-check </a:t>
            </a:r>
            <a:r>
              <a:rPr lang="en-US" dirty="0">
                <a:solidFill>
                  <a:schemeClr val="tx1"/>
                </a:solidFill>
              </a:rPr>
              <a:t>a colleague thoroughly because we trust them.  For example, a nurse fails to rigorously </a:t>
            </a:r>
            <a:r>
              <a:rPr lang="en-US" dirty="0" smtClean="0">
                <a:solidFill>
                  <a:schemeClr val="tx1"/>
                </a:solidFill>
              </a:rPr>
              <a:t>double-check </a:t>
            </a:r>
            <a:r>
              <a:rPr lang="en-US" dirty="0">
                <a:solidFill>
                  <a:schemeClr val="tx1"/>
                </a:solidFill>
              </a:rPr>
              <a:t>a fellow nurse’s high-risk medication because he trusts that his fellow nurse knows what he’s doing.  </a:t>
            </a:r>
            <a:r>
              <a:rPr lang="en-US" dirty="0" smtClean="0">
                <a:solidFill>
                  <a:schemeClr val="tx1"/>
                </a:solidFill>
              </a:rPr>
              <a:t>Or, </a:t>
            </a:r>
            <a:r>
              <a:rPr lang="en-US" dirty="0">
                <a:solidFill>
                  <a:schemeClr val="tx1"/>
                </a:solidFill>
              </a:rPr>
              <a:t>a pharmacist fails to take a close look at the physician’s order because she trusts the stellar reputation of </a:t>
            </a:r>
            <a:r>
              <a:rPr lang="en-US" dirty="0" smtClean="0">
                <a:solidFill>
                  <a:schemeClr val="tx1"/>
                </a:solidFill>
              </a:rPr>
              <a:t>the care </a:t>
            </a:r>
            <a:r>
              <a:rPr lang="en-US" dirty="0">
                <a:solidFill>
                  <a:schemeClr val="tx1"/>
                </a:solidFill>
              </a:rPr>
              <a:t>provider and assumes she knew what she wanted when she entered the order.  Here’s my point – don’t misconstrue trust in someone’s ability with the need to provide thorough crosschecks.  We’re all human and make mistakes from time to time – even the best and brightest among us.  When we are working together, care enough about me to give me a thorough </a:t>
            </a:r>
            <a:r>
              <a:rPr lang="en-US" dirty="0" smtClean="0">
                <a:solidFill>
                  <a:schemeClr val="tx1"/>
                </a:solidFill>
              </a:rPr>
              <a:t>cross-check </a:t>
            </a:r>
            <a:r>
              <a:rPr lang="en-US" dirty="0">
                <a:solidFill>
                  <a:schemeClr val="tx1"/>
                </a:solidFill>
              </a:rPr>
              <a:t>and point out an error to keep the patient – and me – out of trouble.</a:t>
            </a:r>
          </a:p>
          <a:p>
            <a:r>
              <a:rPr lang="en-US" dirty="0">
                <a:solidFill>
                  <a:schemeClr val="tx1"/>
                </a:solidFill>
              </a:rPr>
              <a:t>This is an important lesson from the cockpit, where the two pilots are always </a:t>
            </a:r>
            <a:r>
              <a:rPr lang="en-US" dirty="0" smtClean="0">
                <a:solidFill>
                  <a:schemeClr val="tx1"/>
                </a:solidFill>
              </a:rPr>
              <a:t>cross-checking </a:t>
            </a:r>
            <a:r>
              <a:rPr lang="en-US" dirty="0">
                <a:solidFill>
                  <a:schemeClr val="tx1"/>
                </a:solidFill>
              </a:rPr>
              <a:t>one another.  A common misperception is that they are both there so one can take over for the other if he becomes incapacitated.  While that’s a nice ancillary benefit, the real reason is the power of crosschecking.  They are constantly crosschecking fuel settings, routes of flight, engine instruments, etc.  And when you look at how they approach this idea of Crew Resource Management, EVERYBODY is considered part of the team, including the flight attendants, the air traffic controllers and the aircraft maintainers – all working together to catch and trap those hidden sources of human error</a:t>
            </a:r>
            <a:r>
              <a:rPr lang="en-US" dirty="0" smtClean="0">
                <a:solidFill>
                  <a:schemeClr val="tx1"/>
                </a:solidFill>
              </a:rPr>
              <a:t>. Now, let’s hear about a great cross-check catch. </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21649"/>
            <a:ext cx="5410199" cy="397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18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19: Cross-check story</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fontScale="25000" lnSpcReduction="20000"/>
          </a:bodyPr>
          <a:lstStyle/>
          <a:p>
            <a:r>
              <a:rPr lang="en-US" sz="4800" b="1" dirty="0" smtClean="0">
                <a:solidFill>
                  <a:schemeClr val="tx1"/>
                </a:solidFill>
              </a:rPr>
              <a:t>Sid:</a:t>
            </a:r>
            <a:r>
              <a:rPr lang="en-US" sz="4800" dirty="0" smtClean="0">
                <a:solidFill>
                  <a:schemeClr val="tx1"/>
                </a:solidFill>
              </a:rPr>
              <a:t> I’m here with </a:t>
            </a:r>
            <a:r>
              <a:rPr lang="en-US" sz="4800" dirty="0">
                <a:solidFill>
                  <a:schemeClr val="tx1"/>
                </a:solidFill>
              </a:rPr>
              <a:t>Cindy Jarrett-Pulliam, </a:t>
            </a:r>
            <a:r>
              <a:rPr lang="en-US" sz="4800" dirty="0" smtClean="0">
                <a:solidFill>
                  <a:schemeClr val="tx1"/>
                </a:solidFill>
              </a:rPr>
              <a:t>VP of Nursing </a:t>
            </a:r>
            <a:r>
              <a:rPr lang="en-US" sz="4800" dirty="0">
                <a:solidFill>
                  <a:schemeClr val="tx1"/>
                </a:solidFill>
              </a:rPr>
              <a:t>and Market </a:t>
            </a:r>
            <a:r>
              <a:rPr lang="en-US" sz="4800" dirty="0" smtClean="0">
                <a:solidFill>
                  <a:schemeClr val="tx1"/>
                </a:solidFill>
              </a:rPr>
              <a:t>Chief Nursing Officer, to talk about a </a:t>
            </a:r>
            <a:r>
              <a:rPr lang="en-US" sz="4800" dirty="0">
                <a:solidFill>
                  <a:schemeClr val="tx1"/>
                </a:solidFill>
              </a:rPr>
              <a:t>great </a:t>
            </a:r>
            <a:r>
              <a:rPr lang="en-US" sz="4800" dirty="0" smtClean="0">
                <a:solidFill>
                  <a:schemeClr val="tx1"/>
                </a:solidFill>
              </a:rPr>
              <a:t>cross-check story </a:t>
            </a:r>
            <a:r>
              <a:rPr lang="en-US" sz="4800" dirty="0">
                <a:solidFill>
                  <a:schemeClr val="tx1"/>
                </a:solidFill>
              </a:rPr>
              <a:t>from Novant Health where a thorough </a:t>
            </a:r>
            <a:r>
              <a:rPr lang="en-US" sz="4800" dirty="0" smtClean="0">
                <a:solidFill>
                  <a:schemeClr val="tx1"/>
                </a:solidFill>
              </a:rPr>
              <a:t>cross-check </a:t>
            </a:r>
            <a:r>
              <a:rPr lang="en-US" sz="4800" dirty="0">
                <a:solidFill>
                  <a:schemeClr val="tx1"/>
                </a:solidFill>
              </a:rPr>
              <a:t>prevented harm</a:t>
            </a:r>
            <a:r>
              <a:rPr lang="en-US" sz="4800" dirty="0" smtClean="0">
                <a:solidFill>
                  <a:schemeClr val="tx1"/>
                </a:solidFill>
              </a:rPr>
              <a:t>.</a:t>
            </a:r>
            <a:br>
              <a:rPr lang="en-US" sz="4800" dirty="0" smtClean="0">
                <a:solidFill>
                  <a:schemeClr val="tx1"/>
                </a:solidFill>
              </a:rPr>
            </a:br>
            <a:endParaRPr lang="en-US" sz="4800" dirty="0" smtClean="0">
              <a:solidFill>
                <a:schemeClr val="tx1"/>
              </a:solidFill>
            </a:endParaRPr>
          </a:p>
          <a:p>
            <a:r>
              <a:rPr lang="en-US" sz="4800" b="1" dirty="0" smtClean="0">
                <a:solidFill>
                  <a:schemeClr val="tx1"/>
                </a:solidFill>
              </a:rPr>
              <a:t>Cindy: </a:t>
            </a:r>
            <a:r>
              <a:rPr lang="en-US" sz="4800" dirty="0" smtClean="0">
                <a:solidFill>
                  <a:schemeClr val="tx1"/>
                </a:solidFill>
              </a:rPr>
              <a:t>“Mr</a:t>
            </a:r>
            <a:r>
              <a:rPr lang="en-US" sz="4800" dirty="0">
                <a:solidFill>
                  <a:schemeClr val="tx1"/>
                </a:solidFill>
              </a:rPr>
              <a:t>. </a:t>
            </a:r>
            <a:r>
              <a:rPr lang="en-US" sz="4800" dirty="0" smtClean="0">
                <a:solidFill>
                  <a:schemeClr val="tx1"/>
                </a:solidFill>
              </a:rPr>
              <a:t>Smith” was </a:t>
            </a:r>
            <a:r>
              <a:rPr lang="en-US" sz="4800" dirty="0">
                <a:solidFill>
                  <a:schemeClr val="tx1"/>
                </a:solidFill>
              </a:rPr>
              <a:t>admitted for </a:t>
            </a:r>
            <a:r>
              <a:rPr lang="en-US" sz="4800" dirty="0" smtClean="0">
                <a:solidFill>
                  <a:schemeClr val="tx1"/>
                </a:solidFill>
              </a:rPr>
              <a:t>a recent fall with a right </a:t>
            </a:r>
            <a:r>
              <a:rPr lang="en-US" sz="4800" dirty="0">
                <a:solidFill>
                  <a:schemeClr val="tx1"/>
                </a:solidFill>
              </a:rPr>
              <a:t>hip </a:t>
            </a:r>
            <a:r>
              <a:rPr lang="en-US" sz="4800" dirty="0" smtClean="0">
                <a:solidFill>
                  <a:schemeClr val="tx1"/>
                </a:solidFill>
              </a:rPr>
              <a:t>dislocation. A surgeon was consulting on several patients on this unit. While scheduling procedures, the surgeon placed a sign and hold order </a:t>
            </a:r>
            <a:r>
              <a:rPr lang="en-US" sz="4800" dirty="0">
                <a:solidFill>
                  <a:schemeClr val="tx1"/>
                </a:solidFill>
              </a:rPr>
              <a:t>for the wrong patient (Mr. Smith) into </a:t>
            </a:r>
            <a:r>
              <a:rPr lang="en-US" sz="4800" dirty="0" smtClean="0">
                <a:solidFill>
                  <a:schemeClr val="tx1"/>
                </a:solidFill>
              </a:rPr>
              <a:t>Dimensions. The physician had inadvertently scheduled Mr</a:t>
            </a:r>
            <a:r>
              <a:rPr lang="en-US" sz="4800" dirty="0">
                <a:solidFill>
                  <a:schemeClr val="tx1"/>
                </a:solidFill>
              </a:rPr>
              <a:t>. </a:t>
            </a:r>
            <a:r>
              <a:rPr lang="en-US" sz="4800" dirty="0" smtClean="0">
                <a:solidFill>
                  <a:schemeClr val="tx1"/>
                </a:solidFill>
              </a:rPr>
              <a:t>Smith </a:t>
            </a:r>
            <a:r>
              <a:rPr lang="en-US" sz="4800" dirty="0">
                <a:solidFill>
                  <a:schemeClr val="tx1"/>
                </a:solidFill>
              </a:rPr>
              <a:t>to have a sigmoid </a:t>
            </a:r>
            <a:r>
              <a:rPr lang="en-US" sz="4800" dirty="0" smtClean="0">
                <a:solidFill>
                  <a:schemeClr val="tx1"/>
                </a:solidFill>
              </a:rPr>
              <a:t>colectomy. </a:t>
            </a:r>
          </a:p>
          <a:p>
            <a:r>
              <a:rPr lang="en-US" sz="4800" dirty="0" smtClean="0">
                <a:solidFill>
                  <a:schemeClr val="tx1"/>
                </a:solidFill>
              </a:rPr>
              <a:t>The transportation tech </a:t>
            </a:r>
            <a:r>
              <a:rPr lang="en-US" sz="4800" dirty="0">
                <a:solidFill>
                  <a:schemeClr val="tx1"/>
                </a:solidFill>
              </a:rPr>
              <a:t>arrived to the unit to take </a:t>
            </a:r>
            <a:r>
              <a:rPr lang="en-US" sz="4800" dirty="0" smtClean="0">
                <a:solidFill>
                  <a:schemeClr val="tx1"/>
                </a:solidFill>
              </a:rPr>
              <a:t>Mr</a:t>
            </a:r>
            <a:r>
              <a:rPr lang="en-US" sz="4800" dirty="0">
                <a:solidFill>
                  <a:schemeClr val="tx1"/>
                </a:solidFill>
              </a:rPr>
              <a:t>. </a:t>
            </a:r>
            <a:r>
              <a:rPr lang="en-US" sz="4800" dirty="0" smtClean="0">
                <a:solidFill>
                  <a:schemeClr val="tx1"/>
                </a:solidFill>
              </a:rPr>
              <a:t>Smith</a:t>
            </a:r>
            <a:r>
              <a:rPr lang="en-US" sz="4800" dirty="0">
                <a:solidFill>
                  <a:schemeClr val="tx1"/>
                </a:solidFill>
              </a:rPr>
              <a:t> </a:t>
            </a:r>
            <a:r>
              <a:rPr lang="en-US" sz="4800" dirty="0" smtClean="0">
                <a:solidFill>
                  <a:schemeClr val="tx1"/>
                </a:solidFill>
              </a:rPr>
              <a:t>to the </a:t>
            </a:r>
            <a:r>
              <a:rPr lang="en-US" sz="4800" dirty="0">
                <a:solidFill>
                  <a:schemeClr val="tx1"/>
                </a:solidFill>
              </a:rPr>
              <a:t>OR for </a:t>
            </a:r>
            <a:r>
              <a:rPr lang="en-US" sz="4800" dirty="0" smtClean="0">
                <a:solidFill>
                  <a:schemeClr val="tx1"/>
                </a:solidFill>
              </a:rPr>
              <a:t>a sigmoid colectomy. The RN </a:t>
            </a:r>
            <a:r>
              <a:rPr lang="en-US" sz="4800" dirty="0">
                <a:solidFill>
                  <a:schemeClr val="tx1"/>
                </a:solidFill>
              </a:rPr>
              <a:t>stopped the line by practicing with a questioning </a:t>
            </a:r>
            <a:r>
              <a:rPr lang="en-US" sz="4800" dirty="0" smtClean="0">
                <a:solidFill>
                  <a:schemeClr val="tx1"/>
                </a:solidFill>
              </a:rPr>
              <a:t>attitude; she contacted </a:t>
            </a:r>
            <a:r>
              <a:rPr lang="en-US" sz="4800" dirty="0">
                <a:solidFill>
                  <a:schemeClr val="tx1"/>
                </a:solidFill>
              </a:rPr>
              <a:t>the OR and Hospitalist regarding </a:t>
            </a:r>
            <a:r>
              <a:rPr lang="en-US" sz="4800" dirty="0" smtClean="0">
                <a:solidFill>
                  <a:schemeClr val="tx1"/>
                </a:solidFill>
              </a:rPr>
              <a:t>Mr</a:t>
            </a:r>
            <a:r>
              <a:rPr lang="en-US" sz="4800" dirty="0">
                <a:solidFill>
                  <a:schemeClr val="tx1"/>
                </a:solidFill>
              </a:rPr>
              <a:t>. </a:t>
            </a:r>
            <a:r>
              <a:rPr lang="en-US" sz="4800" dirty="0" smtClean="0">
                <a:solidFill>
                  <a:schemeClr val="tx1"/>
                </a:solidFill>
              </a:rPr>
              <a:t>Smith’s plan of care. The</a:t>
            </a:r>
            <a:r>
              <a:rPr lang="en-US" sz="4800" dirty="0">
                <a:solidFill>
                  <a:schemeClr val="tx1"/>
                </a:solidFill>
              </a:rPr>
              <a:t> OR team cross-checked </a:t>
            </a:r>
            <a:r>
              <a:rPr lang="en-US" sz="4800" dirty="0" smtClean="0">
                <a:solidFill>
                  <a:schemeClr val="tx1"/>
                </a:solidFill>
              </a:rPr>
              <a:t>by validating with the surgeon so that the correct </a:t>
            </a:r>
            <a:r>
              <a:rPr lang="en-US" sz="4800" dirty="0">
                <a:solidFill>
                  <a:schemeClr val="tx1"/>
                </a:solidFill>
              </a:rPr>
              <a:t>surgery </a:t>
            </a:r>
            <a:r>
              <a:rPr lang="en-US" sz="4800" dirty="0" smtClean="0">
                <a:solidFill>
                  <a:schemeClr val="tx1"/>
                </a:solidFill>
              </a:rPr>
              <a:t>orders were placed on the correct patient. </a:t>
            </a:r>
          </a:p>
          <a:p>
            <a:r>
              <a:rPr lang="en-US" sz="4800" b="1" dirty="0" smtClean="0">
                <a:solidFill>
                  <a:schemeClr val="tx1"/>
                </a:solidFill>
              </a:rPr>
              <a:t>Sid</a:t>
            </a:r>
            <a:r>
              <a:rPr lang="en-US" sz="4800" b="1" dirty="0">
                <a:solidFill>
                  <a:schemeClr val="tx1"/>
                </a:solidFill>
              </a:rPr>
              <a:t>: </a:t>
            </a:r>
            <a:r>
              <a:rPr lang="en-US" sz="4800" dirty="0" smtClean="0">
                <a:solidFill>
                  <a:schemeClr val="tx1"/>
                </a:solidFill>
              </a:rPr>
              <a:t>By using the safety behaviors of practicing </a:t>
            </a:r>
            <a:r>
              <a:rPr lang="en-US" sz="4800" dirty="0">
                <a:solidFill>
                  <a:schemeClr val="tx1"/>
                </a:solidFill>
              </a:rPr>
              <a:t>with questioning attitude and supporting each other </a:t>
            </a:r>
            <a:r>
              <a:rPr lang="en-US" sz="4800" dirty="0" smtClean="0">
                <a:solidFill>
                  <a:schemeClr val="tx1"/>
                </a:solidFill>
              </a:rPr>
              <a:t>through cross-checking, an event of harm </a:t>
            </a:r>
            <a:r>
              <a:rPr lang="en-US" sz="4800" dirty="0">
                <a:solidFill>
                  <a:schemeClr val="tx1"/>
                </a:solidFill>
              </a:rPr>
              <a:t>and surgical serious safety event was prevented.   </a:t>
            </a:r>
            <a:r>
              <a:rPr lang="en-US" sz="4800" dirty="0" smtClean="0">
                <a:solidFill>
                  <a:schemeClr val="tx1"/>
                </a:solidFill>
              </a:rPr>
              <a:t>So, where does building effective collegial interactive teams start? It starts with good leadership.</a:t>
            </a: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50"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54" y="533400"/>
            <a:ext cx="5380746"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48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20: Effective team leadership</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pPr>
              <a:defRPr/>
            </a:pPr>
            <a:r>
              <a:rPr lang="en-US" b="1" dirty="0" smtClean="0">
                <a:solidFill>
                  <a:schemeClr val="tx1"/>
                </a:solidFill>
              </a:rPr>
              <a:t>Herb:</a:t>
            </a:r>
            <a:r>
              <a:rPr lang="en-US" dirty="0" smtClean="0">
                <a:solidFill>
                  <a:schemeClr val="tx1"/>
                </a:solidFill>
              </a:rPr>
              <a:t> </a:t>
            </a:r>
            <a:r>
              <a:rPr lang="en-US" dirty="0">
                <a:solidFill>
                  <a:schemeClr val="tx1"/>
                </a:solidFill>
              </a:rPr>
              <a:t>Building effective Collegial Interactive Teams </a:t>
            </a:r>
            <a:r>
              <a:rPr lang="en-US" dirty="0" smtClean="0">
                <a:solidFill>
                  <a:schemeClr val="tx1"/>
                </a:solidFill>
              </a:rPr>
              <a:t>and communication starts </a:t>
            </a:r>
            <a:r>
              <a:rPr lang="en-US" dirty="0">
                <a:solidFill>
                  <a:schemeClr val="tx1"/>
                </a:solidFill>
              </a:rPr>
              <a:t>with leadership – leaders who lead with the full participation </a:t>
            </a:r>
            <a:r>
              <a:rPr lang="en-US" dirty="0" smtClean="0">
                <a:solidFill>
                  <a:schemeClr val="tx1"/>
                </a:solidFill>
              </a:rPr>
              <a:t>of the team and </a:t>
            </a:r>
            <a:r>
              <a:rPr lang="en-US" dirty="0">
                <a:solidFill>
                  <a:schemeClr val="tx1"/>
                </a:solidFill>
              </a:rPr>
              <a:t>with </a:t>
            </a:r>
            <a:r>
              <a:rPr lang="en-US" dirty="0" smtClean="0">
                <a:solidFill>
                  <a:schemeClr val="tx1"/>
                </a:solidFill>
              </a:rPr>
              <a:t>team </a:t>
            </a:r>
            <a:r>
              <a:rPr lang="en-US" dirty="0">
                <a:solidFill>
                  <a:schemeClr val="tx1"/>
                </a:solidFill>
              </a:rPr>
              <a:t>members </a:t>
            </a:r>
            <a:r>
              <a:rPr lang="en-US" dirty="0" smtClean="0">
                <a:solidFill>
                  <a:schemeClr val="tx1"/>
                </a:solidFill>
              </a:rPr>
              <a:t>who </a:t>
            </a:r>
            <a:r>
              <a:rPr lang="en-US" dirty="0">
                <a:solidFill>
                  <a:schemeClr val="tx1"/>
                </a:solidFill>
              </a:rPr>
              <a:t>are respectfully assertive.  Here you see the definition of leadership - The ability to direct and coordinate the activities of other team members while inspiring them to work together to achieve a common goal.  </a:t>
            </a:r>
            <a:endParaRPr lang="en-US" dirty="0" smtClean="0">
              <a:solidFill>
                <a:schemeClr val="tx1"/>
              </a:solidFill>
            </a:endParaRPr>
          </a:p>
          <a:p>
            <a:pPr>
              <a:defRPr/>
            </a:pPr>
            <a:r>
              <a:rPr lang="en-US" dirty="0" smtClean="0">
                <a:solidFill>
                  <a:schemeClr val="tx1"/>
                </a:solidFill>
              </a:rPr>
              <a:t>We’ve </a:t>
            </a:r>
            <a:r>
              <a:rPr lang="en-US" dirty="0">
                <a:solidFill>
                  <a:schemeClr val="tx1"/>
                </a:solidFill>
              </a:rPr>
              <a:t>all probably worked for some good leaders over the course of our careers, and perhaps we’ve also worked for some leaders who were not so good.  Good leaders who inspire us to common goals possess traits you see here.  While they are all important, leaders who build Collegial Interactive Teams really focus on those elements shown in </a:t>
            </a:r>
            <a:r>
              <a:rPr lang="en-US" dirty="0" smtClean="0">
                <a:solidFill>
                  <a:schemeClr val="tx1"/>
                </a:solidFill>
              </a:rPr>
              <a:t>bold - they’re </a:t>
            </a:r>
            <a:r>
              <a:rPr lang="en-US" dirty="0">
                <a:solidFill>
                  <a:schemeClr val="tx1"/>
                </a:solidFill>
              </a:rPr>
              <a:t>respected </a:t>
            </a:r>
            <a:r>
              <a:rPr lang="en-US" dirty="0" smtClean="0">
                <a:solidFill>
                  <a:schemeClr val="tx1"/>
                </a:solidFill>
              </a:rPr>
              <a:t>and </a:t>
            </a:r>
            <a:r>
              <a:rPr lang="en-US" dirty="0">
                <a:solidFill>
                  <a:schemeClr val="tx1"/>
                </a:solidFill>
              </a:rPr>
              <a:t>respectful, they empower fellow team members, provide 5:1 feedback while keeping the team informed, they demonstrate humility, composure and grace under pressure. </a:t>
            </a:r>
            <a:r>
              <a:rPr lang="en-US" b="1" dirty="0">
                <a:solidFill>
                  <a:schemeClr val="tx1"/>
                </a:solidFill>
              </a:rPr>
              <a:t>(Continued on next slide</a:t>
            </a:r>
            <a:r>
              <a:rPr lang="en-US" b="1" dirty="0" smtClean="0">
                <a:solidFill>
                  <a:schemeClr val="tx1"/>
                </a:solidFill>
              </a:rPr>
              <a:t>)</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50" b="1"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1"/>
            <a:ext cx="5410199" cy="397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65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a:t>
            </a:r>
            <a:r>
              <a:rPr lang="en-US" dirty="0" smtClean="0"/>
              <a:t>20: </a:t>
            </a:r>
            <a:r>
              <a:rPr lang="en-US" dirty="0"/>
              <a:t>Effective team </a:t>
            </a:r>
            <a:r>
              <a:rPr lang="en-US" dirty="0" smtClean="0"/>
              <a:t>leadership (cont)</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pPr>
              <a:defRPr/>
            </a:pPr>
            <a:r>
              <a:rPr lang="en-US" b="1" dirty="0" smtClean="0">
                <a:solidFill>
                  <a:schemeClr val="tx1"/>
                </a:solidFill>
              </a:rPr>
              <a:t>Herb:</a:t>
            </a:r>
            <a:r>
              <a:rPr lang="en-US" dirty="0" smtClean="0">
                <a:solidFill>
                  <a:schemeClr val="tx1"/>
                </a:solidFill>
              </a:rPr>
              <a:t> </a:t>
            </a:r>
            <a:r>
              <a:rPr lang="en-US" b="1" dirty="0">
                <a:solidFill>
                  <a:schemeClr val="tx1"/>
                </a:solidFill>
              </a:rPr>
              <a:t>(Continued from previous slide) </a:t>
            </a:r>
            <a:r>
              <a:rPr lang="en-US" dirty="0" smtClean="0">
                <a:solidFill>
                  <a:schemeClr val="tx1"/>
                </a:solidFill>
              </a:rPr>
              <a:t>Each </a:t>
            </a:r>
            <a:r>
              <a:rPr lang="en-US" dirty="0">
                <a:solidFill>
                  <a:schemeClr val="tx1"/>
                </a:solidFill>
              </a:rPr>
              <a:t>of these traits helps to build and maintain a professional atmosphere, which creates that collegial environment that fosters </a:t>
            </a:r>
            <a:r>
              <a:rPr lang="en-US" dirty="0" smtClean="0">
                <a:solidFill>
                  <a:schemeClr val="tx1"/>
                </a:solidFill>
              </a:rPr>
              <a:t>information-sharing</a:t>
            </a:r>
            <a:r>
              <a:rPr lang="en-US" dirty="0">
                <a:solidFill>
                  <a:schemeClr val="tx1"/>
                </a:solidFill>
              </a:rPr>
              <a:t>.  As a physician, our </a:t>
            </a:r>
            <a:r>
              <a:rPr lang="en-US" dirty="0" smtClean="0">
                <a:solidFill>
                  <a:schemeClr val="tx1"/>
                </a:solidFill>
              </a:rPr>
              <a:t>team members, and </a:t>
            </a:r>
            <a:r>
              <a:rPr lang="en-US" dirty="0">
                <a:solidFill>
                  <a:schemeClr val="tx1"/>
                </a:solidFill>
              </a:rPr>
              <a:t>in a larger sense our society looks up to you as a leader simply because of the letters behind your name.  </a:t>
            </a:r>
            <a:endParaRPr lang="en-US" dirty="0" smtClean="0">
              <a:solidFill>
                <a:schemeClr val="tx1"/>
              </a:solidFill>
            </a:endParaRPr>
          </a:p>
          <a:p>
            <a:pPr>
              <a:defRPr/>
            </a:pPr>
            <a:r>
              <a:rPr lang="en-US" dirty="0" smtClean="0">
                <a:solidFill>
                  <a:schemeClr val="tx1"/>
                </a:solidFill>
              </a:rPr>
              <a:t>Please </a:t>
            </a:r>
            <a:r>
              <a:rPr lang="en-US" dirty="0">
                <a:solidFill>
                  <a:schemeClr val="tx1"/>
                </a:solidFill>
              </a:rPr>
              <a:t>take advantage of that important, influential role by building and supporting effective teams committed to providing safe, high quality care, whether you work in the OR, radiology, the lab, on a floor unit, in an office or outpatient practice or really any </a:t>
            </a:r>
            <a:r>
              <a:rPr lang="en-US" dirty="0" smtClean="0">
                <a:solidFill>
                  <a:schemeClr val="tx1"/>
                </a:solidFill>
              </a:rPr>
              <a:t>healthcare </a:t>
            </a:r>
            <a:r>
              <a:rPr lang="en-US" dirty="0">
                <a:solidFill>
                  <a:schemeClr val="tx1"/>
                </a:solidFill>
              </a:rPr>
              <a:t>setting</a:t>
            </a:r>
            <a:r>
              <a:rPr lang="en-US" dirty="0" smtClean="0">
                <a:solidFill>
                  <a:schemeClr val="tx1"/>
                </a:solidFill>
              </a:rPr>
              <a:t>.</a:t>
            </a:r>
          </a:p>
          <a:p>
            <a:pPr>
              <a:defRPr/>
            </a:pPr>
            <a:r>
              <a:rPr lang="en-US" dirty="0" smtClean="0">
                <a:solidFill>
                  <a:schemeClr val="tx1"/>
                </a:solidFill>
              </a:rPr>
              <a:t>So, how do we encourage a professional atmosphere? </a:t>
            </a:r>
            <a:endParaRPr lang="en-US" dirty="0">
              <a:solidFill>
                <a:schemeClr val="tx1"/>
              </a:solidFill>
            </a:endParaRPr>
          </a:p>
          <a:p>
            <a:pPr>
              <a:defRPr/>
            </a:pPr>
            <a:r>
              <a:rPr lang="en-US" dirty="0">
                <a:solidFill>
                  <a:schemeClr val="tx1"/>
                </a:solidFill>
              </a:rPr>
              <a:t> </a:t>
            </a: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1"/>
            <a:ext cx="5410199" cy="397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84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21: Professional atmosphere</a:t>
            </a:r>
            <a:endParaRPr lang="en-US" dirty="0"/>
          </a:p>
        </p:txBody>
      </p:sp>
      <p:sp>
        <p:nvSpPr>
          <p:cNvPr id="5" name="Text Placeholder 4"/>
          <p:cNvSpPr>
            <a:spLocks noGrp="1"/>
          </p:cNvSpPr>
          <p:nvPr>
            <p:ph type="body" sz="quarter" idx="14"/>
          </p:nvPr>
        </p:nvSpPr>
        <p:spPr>
          <a:xfrm>
            <a:off x="6858000" y="685800"/>
            <a:ext cx="2103120" cy="1752600"/>
          </a:xfrm>
        </p:spPr>
        <p:txBody>
          <a:bodyPr>
            <a:normAutofit/>
          </a:bodyPr>
          <a:lstStyle/>
          <a:p>
            <a:r>
              <a:rPr lang="en-US" sz="1000" dirty="0">
                <a:solidFill>
                  <a:schemeClr val="tx1"/>
                </a:solidFill>
              </a:rPr>
              <a:t>Rolling over the graphic enlarges it.</a:t>
            </a:r>
          </a:p>
        </p:txBody>
      </p:sp>
      <p:sp>
        <p:nvSpPr>
          <p:cNvPr id="7" name="Text Placeholder 6"/>
          <p:cNvSpPr>
            <a:spLocks noGrp="1"/>
          </p:cNvSpPr>
          <p:nvPr>
            <p:ph type="body" sz="quarter" idx="16"/>
          </p:nvPr>
        </p:nvSpPr>
        <p:spPr>
          <a:xfrm>
            <a:off x="228600" y="4572000"/>
            <a:ext cx="8639176" cy="1981200"/>
          </a:xfrm>
        </p:spPr>
        <p:txBody>
          <a:bodyPr>
            <a:normAutofit/>
          </a:bodyPr>
          <a:lstStyle/>
          <a:p>
            <a:r>
              <a:rPr lang="en-US" b="1" dirty="0" smtClean="0">
                <a:solidFill>
                  <a:schemeClr val="tx1"/>
                </a:solidFill>
              </a:rPr>
              <a:t>Doug:</a:t>
            </a:r>
            <a:r>
              <a:rPr lang="en-US" dirty="0" smtClean="0">
                <a:solidFill>
                  <a:schemeClr val="tx1"/>
                </a:solidFill>
              </a:rPr>
              <a:t> </a:t>
            </a:r>
            <a:r>
              <a:rPr lang="en-US" dirty="0">
                <a:solidFill>
                  <a:schemeClr val="tx1"/>
                </a:solidFill>
              </a:rPr>
              <a:t>Building and maintaining a professional atmosphere starts with leaders who set the correct tone for information sharing, right from the beginning.  A study by NASA in 1993 found that in terms of building an effective team, it all starts with a Brief that includes things like personal greetings, politeness, tone of voice, eye contact and body language.   </a:t>
            </a:r>
            <a:endParaRPr lang="en-US" dirty="0" smtClean="0">
              <a:solidFill>
                <a:schemeClr val="tx1"/>
              </a:solidFill>
            </a:endParaRPr>
          </a:p>
          <a:p>
            <a:r>
              <a:rPr lang="en-US" dirty="0" smtClean="0">
                <a:solidFill>
                  <a:schemeClr val="tx1"/>
                </a:solidFill>
              </a:rPr>
              <a:t>Even </a:t>
            </a:r>
            <a:r>
              <a:rPr lang="en-US" dirty="0">
                <a:solidFill>
                  <a:schemeClr val="tx1"/>
                </a:solidFill>
              </a:rPr>
              <a:t>the choice of words is important, with team goals indicated with the words “We and “Us” vs. “I” and “You”.  In healthcare we can take this to the next level by always centering our conversations around what’s best for the patient.  Invite questioning attitudes on the part of all members of the team by making it a clear expectation – literally telling team members that if any of them see anything </a:t>
            </a:r>
            <a:r>
              <a:rPr lang="en-US" dirty="0" smtClean="0">
                <a:solidFill>
                  <a:schemeClr val="tx1"/>
                </a:solidFill>
              </a:rPr>
              <a:t>unsafe</a:t>
            </a:r>
            <a:r>
              <a:rPr lang="en-US" dirty="0">
                <a:solidFill>
                  <a:schemeClr val="tx1"/>
                </a:solidFill>
              </a:rPr>
              <a:t>, they are expected to speak up.  </a:t>
            </a:r>
            <a:endParaRPr lang="en-US" dirty="0" smtClean="0">
              <a:solidFill>
                <a:schemeClr val="tx1"/>
              </a:solidFill>
            </a:endParaRPr>
          </a:p>
          <a:p>
            <a:r>
              <a:rPr lang="en-US" dirty="0" smtClean="0">
                <a:solidFill>
                  <a:schemeClr val="tx1"/>
                </a:solidFill>
              </a:rPr>
              <a:t>Let’s learn more about effective briefing. </a:t>
            </a:r>
            <a:endParaRPr 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00" dirty="0" smtClean="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0197"/>
            <a:ext cx="5410199" cy="396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206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22: Briefs improve teamwork</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pPr>
              <a:defRPr/>
            </a:pPr>
            <a:r>
              <a:rPr lang="en-US" altLang="en-US" b="1" dirty="0" smtClean="0">
                <a:solidFill>
                  <a:schemeClr val="tx1"/>
                </a:solidFill>
              </a:rPr>
              <a:t>Lars: </a:t>
            </a:r>
            <a:r>
              <a:rPr lang="en-US" dirty="0">
                <a:solidFill>
                  <a:schemeClr val="tx1"/>
                </a:solidFill>
              </a:rPr>
              <a:t>There have been a number of studies over the past few years indicating the many benefits of briefs.  The first one I’d like to share with you is shown here from some research conducted in 2008 at the William Beaumont Hospital in Royal Oak, Michigan.  </a:t>
            </a:r>
            <a:endParaRPr lang="en-US" dirty="0" smtClean="0">
              <a:solidFill>
                <a:schemeClr val="tx1"/>
              </a:solidFill>
            </a:endParaRPr>
          </a:p>
          <a:p>
            <a:pPr>
              <a:defRPr/>
            </a:pPr>
            <a:r>
              <a:rPr lang="en-US" dirty="0" smtClean="0">
                <a:solidFill>
                  <a:schemeClr val="tx1"/>
                </a:solidFill>
              </a:rPr>
              <a:t>In </a:t>
            </a:r>
            <a:r>
              <a:rPr lang="en-US" dirty="0">
                <a:solidFill>
                  <a:schemeClr val="tx1"/>
                </a:solidFill>
              </a:rPr>
              <a:t>their study of over </a:t>
            </a:r>
            <a:r>
              <a:rPr lang="en-US" dirty="0" smtClean="0">
                <a:solidFill>
                  <a:schemeClr val="tx1"/>
                </a:solidFill>
              </a:rPr>
              <a:t>37,000 briefs, researchers </a:t>
            </a:r>
            <a:r>
              <a:rPr lang="en-US" dirty="0">
                <a:solidFill>
                  <a:schemeClr val="tx1"/>
                </a:solidFill>
              </a:rPr>
              <a:t>found that 90% of the participants felt the briefs were effective in improving communication and teamwork.  The average briefing time ran just under three minutes, which brings us to the second study</a:t>
            </a:r>
            <a:r>
              <a:rPr lang="en-US" dirty="0" smtClean="0">
                <a:solidFill>
                  <a:schemeClr val="tx1"/>
                </a:solidFill>
              </a:rPr>
              <a:t>. </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1"/>
            <a:ext cx="5410199" cy="395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437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23: Briefs save time</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pPr>
              <a:defRPr/>
            </a:pPr>
            <a:r>
              <a:rPr lang="en-US" altLang="en-US" b="1" dirty="0" smtClean="0">
                <a:solidFill>
                  <a:schemeClr val="tx1"/>
                </a:solidFill>
              </a:rPr>
              <a:t>Tom T: </a:t>
            </a:r>
            <a:r>
              <a:rPr lang="en-US" dirty="0">
                <a:solidFill>
                  <a:schemeClr val="tx1"/>
                </a:solidFill>
              </a:rPr>
              <a:t>In the November 2008 Archives of Surgery, a study involving 422 respondents found that preoperative briefs reduced unexpected delays in the surgical setting by an average of 31%.  While this seems counter-intuitive when thinking about the additional time needed to conduct a brief before every procedure, researchers found fewer delays due to missing equipment, medications or people.  This study also recognized the improvements in communication with fewer breakdowns relating to information transfer</a:t>
            </a:r>
            <a:r>
              <a:rPr lang="en-US" dirty="0" smtClean="0">
                <a:solidFill>
                  <a:schemeClr val="tx1"/>
                </a:solidFill>
              </a:rPr>
              <a:t>. </a:t>
            </a:r>
            <a:endParaRPr lang="en-US" alt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533401"/>
            <a:ext cx="5410199" cy="397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131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24: Briefs save lives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pPr>
              <a:defRPr/>
            </a:pPr>
            <a:r>
              <a:rPr lang="en-US" altLang="en-US" b="1" dirty="0" smtClean="0">
                <a:solidFill>
                  <a:schemeClr val="tx1"/>
                </a:solidFill>
              </a:rPr>
              <a:t>Herb: </a:t>
            </a:r>
            <a:r>
              <a:rPr lang="en-US" dirty="0">
                <a:solidFill>
                  <a:schemeClr val="tx1"/>
                </a:solidFill>
              </a:rPr>
              <a:t>In perhaps the most compelling study that supports the use of briefs and other Crew Resource Management concepts from the aviation industry, an October 2010 study conducted by researchers from a number of different institutions, including the Dartmouth and Baylor medical schools and published in the Journal of the American Medical Association, found a positive correlation between the implementation of a medical team training program and surgical mortality.  </a:t>
            </a:r>
            <a:endParaRPr lang="en-US" dirty="0" smtClean="0">
              <a:solidFill>
                <a:schemeClr val="tx1"/>
              </a:solidFill>
            </a:endParaRPr>
          </a:p>
          <a:p>
            <a:pPr>
              <a:defRPr/>
            </a:pPr>
            <a:r>
              <a:rPr lang="en-US" dirty="0" smtClean="0">
                <a:solidFill>
                  <a:schemeClr val="tx1"/>
                </a:solidFill>
              </a:rPr>
              <a:t>The </a:t>
            </a:r>
            <a:r>
              <a:rPr lang="en-US" dirty="0">
                <a:solidFill>
                  <a:schemeClr val="tx1"/>
                </a:solidFill>
              </a:rPr>
              <a:t>study looked at 108 Veterans Administration hospitals and found that in those facilities that had received training in team concepts, including briefings and debriefings, there was an average 18% reduction in annual mortality versus a 7% reduction in facilities who had not implemented the program.</a:t>
            </a:r>
          </a:p>
          <a:p>
            <a:pPr>
              <a:defRPr/>
            </a:pPr>
            <a:r>
              <a:rPr lang="en-US" dirty="0">
                <a:solidFill>
                  <a:schemeClr val="tx1"/>
                </a:solidFill>
              </a:rPr>
              <a:t> </a:t>
            </a: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42925"/>
            <a:ext cx="539908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04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2: Intro video (continued)</a:t>
            </a:r>
            <a:endParaRPr lang="en-US" dirty="0"/>
          </a:p>
        </p:txBody>
      </p:sp>
      <p:sp>
        <p:nvSpPr>
          <p:cNvPr id="5" name="Text Placeholder 4"/>
          <p:cNvSpPr>
            <a:spLocks noGrp="1"/>
          </p:cNvSpPr>
          <p:nvPr>
            <p:ph type="body" sz="quarter" idx="14"/>
          </p:nvPr>
        </p:nvSpPr>
        <p:spPr>
          <a:xfrm>
            <a:off x="6858000" y="647700"/>
            <a:ext cx="2103120" cy="17907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39176" cy="2133600"/>
          </a:xfrm>
        </p:spPr>
        <p:txBody>
          <a:bodyPr>
            <a:normAutofit/>
          </a:bodyPr>
          <a:lstStyle/>
          <a:p>
            <a:r>
              <a:rPr lang="en-US" b="1" dirty="0" smtClean="0">
                <a:solidFill>
                  <a:schemeClr val="tx1"/>
                </a:solidFill>
              </a:rPr>
              <a:t>Denise (continued from previous slide): </a:t>
            </a:r>
            <a:r>
              <a:rPr lang="en-US" dirty="0">
                <a:solidFill>
                  <a:schemeClr val="tx1"/>
                </a:solidFill>
              </a:rPr>
              <a:t>While you may not hear about these safety events in the course of your day-to-day practice, they can and do occur around our system.  These events are, by definition, preventable, and for the most part do not occur because of a complex diagnosis or procedure. Instead, they occur due to simple things like poor handoffs, lack of attention to detail, failure to stop when uncertain or when someone on the care team voices a concern, or due to a power gradient that does not allow others to speak up and offer valuable information or insight.  Today, we’re going to focus on that idea of teamwork and creating a collegial environment where there is no fear around crosschecking each other or voicing concerns to keep our patients safe. Over the course of this presentation, you will hear from different members of the </a:t>
            </a:r>
            <a:r>
              <a:rPr lang="en-US" dirty="0" err="1">
                <a:solidFill>
                  <a:schemeClr val="tx1"/>
                </a:solidFill>
              </a:rPr>
              <a:t>Novant</a:t>
            </a:r>
            <a:r>
              <a:rPr lang="en-US" dirty="0">
                <a:solidFill>
                  <a:schemeClr val="tx1"/>
                </a:solidFill>
              </a:rPr>
              <a:t> Health leadership team, representing various professional groups that make up the excellent team of healthcare providers we work with each and every day. </a:t>
            </a:r>
            <a:r>
              <a:rPr lang="en-US" b="1" dirty="0" smtClean="0">
                <a:solidFill>
                  <a:schemeClr val="tx1"/>
                </a:solidFill>
              </a:rPr>
              <a:t>(continued on next slide)</a:t>
            </a:r>
            <a:r>
              <a:rPr lang="en-US" dirty="0" smtClean="0">
                <a:solidFill>
                  <a:schemeClr val="tx1"/>
                </a:solidFill>
              </a:rPr>
              <a:t/>
            </a:r>
            <a:br>
              <a:rPr lang="en-US" dirty="0" smtClean="0">
                <a:solidFill>
                  <a:schemeClr val="tx1"/>
                </a:solidFill>
              </a:rPr>
            </a:br>
            <a:endParaRPr lang="en-US" dirty="0" smtClean="0">
              <a:solidFill>
                <a:schemeClr val="tx1"/>
              </a:solidFill>
            </a:endParaRPr>
          </a:p>
        </p:txBody>
      </p:sp>
      <p:sp>
        <p:nvSpPr>
          <p:cNvPr id="8" name="Text Placeholder 7"/>
          <p:cNvSpPr>
            <a:spLocks noGrp="1"/>
          </p:cNvSpPr>
          <p:nvPr>
            <p:ph type="body" sz="quarter" idx="17"/>
          </p:nvPr>
        </p:nvSpPr>
        <p:spPr>
          <a:xfrm>
            <a:off x="6858000" y="2667000"/>
            <a:ext cx="2057400" cy="1833805"/>
          </a:xfrm>
        </p:spPr>
        <p:txBody>
          <a:bodyPr/>
          <a:lstStyle/>
          <a:p>
            <a:endParaRPr lang="en-US" dirty="0">
              <a:solidFill>
                <a:schemeClr val="tx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472517"/>
            <a:ext cx="5486399" cy="402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90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a:t>
            </a:r>
            <a:r>
              <a:rPr lang="en-US" dirty="0" smtClean="0"/>
              <a:t>25: </a:t>
            </a:r>
            <a:r>
              <a:rPr lang="en-US" dirty="0"/>
              <a:t>When </a:t>
            </a:r>
            <a:r>
              <a:rPr lang="en-US" dirty="0" smtClean="0"/>
              <a:t>to brief and debrief</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Lars: </a:t>
            </a:r>
            <a:r>
              <a:rPr lang="en-US" dirty="0">
                <a:solidFill>
                  <a:schemeClr val="tx1"/>
                </a:solidFill>
              </a:rPr>
              <a:t>Of </a:t>
            </a:r>
            <a:r>
              <a:rPr lang="en-US" dirty="0" smtClean="0">
                <a:solidFill>
                  <a:schemeClr val="tx1"/>
                </a:solidFill>
              </a:rPr>
              <a:t>course, </a:t>
            </a:r>
            <a:r>
              <a:rPr lang="en-US" dirty="0">
                <a:solidFill>
                  <a:schemeClr val="tx1"/>
                </a:solidFill>
              </a:rPr>
              <a:t>we’re all required by the Joint </a:t>
            </a:r>
            <a:r>
              <a:rPr lang="en-US" dirty="0" smtClean="0">
                <a:solidFill>
                  <a:schemeClr val="tx1"/>
                </a:solidFill>
              </a:rPr>
              <a:t>Commission to </a:t>
            </a:r>
            <a:r>
              <a:rPr lang="en-US" dirty="0">
                <a:solidFill>
                  <a:schemeClr val="tx1"/>
                </a:solidFill>
              </a:rPr>
              <a:t>perform and participate in the timeout before any kind of invasive procedure or treatment.  This is a recognized best practice to reduce wrong patient, wrong procedure or wrong site events.  But the timeout really is just the minimum briefing information required when conducting a complex, high-risk procedure.  In certain situations in the OR, OB unit or ICU, there can be times when a more expanded brief is needed to ensure all members of the team have the information they need to provide the safest care possible to our patients. </a:t>
            </a:r>
            <a:r>
              <a:rPr lang="en-US" b="1" dirty="0">
                <a:solidFill>
                  <a:schemeClr val="tx1"/>
                </a:solidFill>
              </a:rPr>
              <a:t>(Continued on next slide</a:t>
            </a:r>
            <a:r>
              <a:rPr lang="en-US" b="1" dirty="0" smtClean="0">
                <a:solidFill>
                  <a:schemeClr val="tx1"/>
                </a:solidFill>
              </a:rPr>
              <a:t>)</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95301"/>
            <a:ext cx="5410199" cy="397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388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895600" cy="304800"/>
          </a:xfrm>
        </p:spPr>
        <p:txBody>
          <a:bodyPr/>
          <a:lstStyle/>
          <a:p>
            <a:r>
              <a:rPr lang="en-US" dirty="0"/>
              <a:t>Slide </a:t>
            </a:r>
            <a:r>
              <a:rPr lang="en-US" dirty="0" smtClean="0"/>
              <a:t>25: </a:t>
            </a:r>
            <a:r>
              <a:rPr lang="en-US" dirty="0"/>
              <a:t>When </a:t>
            </a:r>
            <a:r>
              <a:rPr lang="en-US" dirty="0" smtClean="0"/>
              <a:t>to brief and debrief (cont</a:t>
            </a:r>
            <a:r>
              <a:rPr lang="en-US" dirty="0"/>
              <a:t>)</a:t>
            </a:r>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Lars:</a:t>
            </a:r>
            <a:r>
              <a:rPr lang="en-US" altLang="en-US" dirty="0" smtClean="0">
                <a:solidFill>
                  <a:schemeClr val="tx1"/>
                </a:solidFill>
              </a:rPr>
              <a:t> </a:t>
            </a:r>
            <a:r>
              <a:rPr lang="en-US" b="1" dirty="0">
                <a:solidFill>
                  <a:schemeClr val="tx1"/>
                </a:solidFill>
              </a:rPr>
              <a:t>(Continued </a:t>
            </a:r>
            <a:r>
              <a:rPr lang="en-US" b="1" dirty="0" smtClean="0">
                <a:solidFill>
                  <a:schemeClr val="tx1"/>
                </a:solidFill>
              </a:rPr>
              <a:t>from previous slide)</a:t>
            </a:r>
            <a:r>
              <a:rPr lang="en-US" dirty="0" smtClean="0">
                <a:solidFill>
                  <a:schemeClr val="tx1"/>
                </a:solidFill>
              </a:rPr>
              <a:t> So, </a:t>
            </a:r>
            <a:r>
              <a:rPr lang="en-US" dirty="0">
                <a:solidFill>
                  <a:schemeClr val="tx1"/>
                </a:solidFill>
              </a:rPr>
              <a:t>in these situations, think about how to implement some of these concepts around briefing, including the use of </a:t>
            </a:r>
            <a:r>
              <a:rPr lang="en-US" dirty="0" smtClean="0">
                <a:solidFill>
                  <a:schemeClr val="tx1"/>
                </a:solidFill>
              </a:rPr>
              <a:t>the procedural safety checklist </a:t>
            </a:r>
            <a:r>
              <a:rPr lang="en-US" dirty="0">
                <a:solidFill>
                  <a:schemeClr val="tx1"/>
                </a:solidFill>
              </a:rPr>
              <a:t>like the one </a:t>
            </a:r>
            <a:r>
              <a:rPr lang="en-US" dirty="0" smtClean="0">
                <a:solidFill>
                  <a:schemeClr val="tx1"/>
                </a:solidFill>
              </a:rPr>
              <a:t>adopted by Novant Health that you see here in the rollover image, </a:t>
            </a:r>
            <a:r>
              <a:rPr lang="en-US" dirty="0">
                <a:solidFill>
                  <a:schemeClr val="tx1"/>
                </a:solidFill>
              </a:rPr>
              <a:t>to integrate all members of the team while creating a collegial environment needed for good information sharing.  </a:t>
            </a:r>
            <a:r>
              <a:rPr lang="en-US" dirty="0" smtClean="0">
                <a:solidFill>
                  <a:schemeClr val="tx1"/>
                </a:solidFill>
              </a:rPr>
              <a:t>The following situations are good examples of when using a checklist to conduct a brief can be helpful: the </a:t>
            </a:r>
            <a:r>
              <a:rPr lang="en-US" dirty="0">
                <a:solidFill>
                  <a:schemeClr val="tx1"/>
                </a:solidFill>
              </a:rPr>
              <a:t>procedure is infrequently </a:t>
            </a:r>
            <a:r>
              <a:rPr lang="en-US" dirty="0" smtClean="0">
                <a:solidFill>
                  <a:schemeClr val="tx1"/>
                </a:solidFill>
              </a:rPr>
              <a:t>done; </a:t>
            </a:r>
            <a:r>
              <a:rPr lang="en-US" dirty="0">
                <a:solidFill>
                  <a:schemeClr val="tx1"/>
                </a:solidFill>
              </a:rPr>
              <a:t>when a new person will participate on the </a:t>
            </a:r>
            <a:r>
              <a:rPr lang="en-US" dirty="0" smtClean="0">
                <a:solidFill>
                  <a:schemeClr val="tx1"/>
                </a:solidFill>
              </a:rPr>
              <a:t>team; </a:t>
            </a:r>
            <a:r>
              <a:rPr lang="en-US" dirty="0">
                <a:solidFill>
                  <a:schemeClr val="tx1"/>
                </a:solidFill>
              </a:rPr>
              <a:t>when there are several ways to perform </a:t>
            </a:r>
            <a:r>
              <a:rPr lang="en-US" b="1" dirty="0" smtClean="0">
                <a:solidFill>
                  <a:srgbClr val="512D6D"/>
                </a:solidFill>
              </a:rPr>
              <a:t>a</a:t>
            </a:r>
            <a:r>
              <a:rPr lang="en-US" dirty="0" smtClean="0">
                <a:solidFill>
                  <a:schemeClr val="tx1"/>
                </a:solidFill>
              </a:rPr>
              <a:t> procedure; </a:t>
            </a:r>
            <a:r>
              <a:rPr lang="en-US" dirty="0">
                <a:solidFill>
                  <a:schemeClr val="tx1"/>
                </a:solidFill>
              </a:rPr>
              <a:t>when unique or specific equipment is required and essential for successful </a:t>
            </a:r>
            <a:r>
              <a:rPr lang="en-US" dirty="0" smtClean="0">
                <a:solidFill>
                  <a:schemeClr val="tx1"/>
                </a:solidFill>
              </a:rPr>
              <a:t>outcomes; and when </a:t>
            </a:r>
            <a:r>
              <a:rPr lang="en-US" dirty="0">
                <a:solidFill>
                  <a:schemeClr val="tx1"/>
                </a:solidFill>
              </a:rPr>
              <a:t>a procedure is complex or the situation is </a:t>
            </a:r>
            <a:r>
              <a:rPr lang="en-US" dirty="0" smtClean="0">
                <a:solidFill>
                  <a:schemeClr val="tx1"/>
                </a:solidFill>
              </a:rPr>
              <a:t>critical. </a:t>
            </a:r>
            <a:endParaRPr lang="en-US" dirty="0">
              <a:solidFill>
                <a:schemeClr val="tx1"/>
              </a:solidFill>
            </a:endParaRPr>
          </a:p>
          <a:p>
            <a:r>
              <a:rPr lang="en-US" dirty="0" smtClean="0">
                <a:solidFill>
                  <a:schemeClr val="tx1"/>
                </a:solidFill>
              </a:rPr>
              <a:t>And, </a:t>
            </a:r>
            <a:r>
              <a:rPr lang="en-US" dirty="0">
                <a:solidFill>
                  <a:schemeClr val="tx1"/>
                </a:solidFill>
              </a:rPr>
              <a:t>just like the Captain of a commercial airliner, look for opportunities to lead the brief or the timeout.  The care team looks to you as a </a:t>
            </a:r>
            <a:r>
              <a:rPr lang="en-US" dirty="0" smtClean="0">
                <a:solidFill>
                  <a:schemeClr val="tx1"/>
                </a:solidFill>
              </a:rPr>
              <a:t>leader, </a:t>
            </a:r>
            <a:r>
              <a:rPr lang="en-US" dirty="0">
                <a:solidFill>
                  <a:schemeClr val="tx1"/>
                </a:solidFill>
              </a:rPr>
              <a:t>and leaders set the tone for information sharing by leading the brief to set that professional atmosphere we’re looking for and covering all contingencies needed to keep our patients safe</a:t>
            </a:r>
            <a:r>
              <a:rPr lang="en-US" dirty="0" smtClean="0">
                <a:solidFill>
                  <a:schemeClr val="tx1"/>
                </a:solidFill>
              </a:rPr>
              <a:t>. </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95301"/>
            <a:ext cx="5410199" cy="397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81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a:t>
            </a:r>
            <a:r>
              <a:rPr lang="en-US" dirty="0" smtClean="0"/>
              <a:t>26: </a:t>
            </a:r>
            <a:r>
              <a:rPr lang="en-US" dirty="0"/>
              <a:t>Briefing </a:t>
            </a:r>
            <a:r>
              <a:rPr lang="en-US" dirty="0" smtClean="0"/>
              <a:t>story</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Tom T: </a:t>
            </a:r>
            <a:r>
              <a:rPr lang="en-US" altLang="en-US" dirty="0" smtClean="0">
                <a:solidFill>
                  <a:schemeClr val="tx1"/>
                </a:solidFill>
              </a:rPr>
              <a:t>I’m here with Michael Vaccaro</a:t>
            </a:r>
            <a:r>
              <a:rPr lang="en-US" altLang="en-US" dirty="0">
                <a:solidFill>
                  <a:schemeClr val="tx1"/>
                </a:solidFill>
              </a:rPr>
              <a:t>, </a:t>
            </a:r>
            <a:r>
              <a:rPr lang="en-US" altLang="en-US" dirty="0" smtClean="0">
                <a:solidFill>
                  <a:schemeClr val="tx1"/>
                </a:solidFill>
              </a:rPr>
              <a:t>VP of Nursing </a:t>
            </a:r>
            <a:r>
              <a:rPr lang="en-US" altLang="en-US" dirty="0">
                <a:solidFill>
                  <a:schemeClr val="tx1"/>
                </a:solidFill>
              </a:rPr>
              <a:t>and Market </a:t>
            </a:r>
            <a:r>
              <a:rPr lang="en-US" altLang="en-US" dirty="0" smtClean="0">
                <a:solidFill>
                  <a:schemeClr val="tx1"/>
                </a:solidFill>
              </a:rPr>
              <a:t>Chief Nursing Officer, to talk about </a:t>
            </a:r>
            <a:r>
              <a:rPr lang="en-US" dirty="0" smtClean="0">
                <a:solidFill>
                  <a:schemeClr val="tx1"/>
                </a:solidFill>
              </a:rPr>
              <a:t>a </a:t>
            </a:r>
            <a:r>
              <a:rPr lang="en-US" dirty="0">
                <a:solidFill>
                  <a:schemeClr val="tx1"/>
                </a:solidFill>
              </a:rPr>
              <a:t>story from one of </a:t>
            </a:r>
            <a:r>
              <a:rPr lang="en-US" dirty="0" smtClean="0">
                <a:solidFill>
                  <a:schemeClr val="tx1"/>
                </a:solidFill>
              </a:rPr>
              <a:t>our facilities that </a:t>
            </a:r>
            <a:r>
              <a:rPr lang="en-US" dirty="0">
                <a:solidFill>
                  <a:schemeClr val="tx1"/>
                </a:solidFill>
              </a:rPr>
              <a:t>demonstrates the power </a:t>
            </a:r>
            <a:r>
              <a:rPr lang="en-US" dirty="0" smtClean="0">
                <a:solidFill>
                  <a:schemeClr val="tx1"/>
                </a:solidFill>
              </a:rPr>
              <a:t>in briefing</a:t>
            </a:r>
            <a:r>
              <a:rPr lang="en-US" dirty="0">
                <a:solidFill>
                  <a:schemeClr val="tx1"/>
                </a:solidFill>
              </a:rPr>
              <a:t>. </a:t>
            </a:r>
            <a:r>
              <a:rPr lang="en-US" dirty="0" smtClean="0">
                <a:solidFill>
                  <a:schemeClr val="tx1"/>
                </a:solidFill>
              </a:rPr>
              <a:t>An </a:t>
            </a:r>
            <a:r>
              <a:rPr lang="en-US" dirty="0">
                <a:solidFill>
                  <a:schemeClr val="tx1"/>
                </a:solidFill>
              </a:rPr>
              <a:t>elderly, demented patient </a:t>
            </a:r>
            <a:r>
              <a:rPr lang="en-US" dirty="0" smtClean="0">
                <a:solidFill>
                  <a:schemeClr val="tx1"/>
                </a:solidFill>
              </a:rPr>
              <a:t>was admitted over a weekend for a fall resulting in a fractured left hip; requiring surgical repair. </a:t>
            </a:r>
          </a:p>
          <a:p>
            <a:r>
              <a:rPr lang="en-US" b="1" dirty="0" smtClean="0">
                <a:solidFill>
                  <a:schemeClr val="tx1"/>
                </a:solidFill>
              </a:rPr>
              <a:t>Michael: </a:t>
            </a:r>
            <a:r>
              <a:rPr lang="en-US" dirty="0">
                <a:solidFill>
                  <a:schemeClr val="tx1"/>
                </a:solidFill>
              </a:rPr>
              <a:t>During the initial patient check in and prior to the final timeout the scrub nurse had a concern regarding the surgical marked site of the right leg, noting it was longer than the left leg. In her experience, the fracture side is typically shorter.  A procedural safety checklist pre-briefing and timeout was performed. The consent was for the left leg. However, the right femur had been marked for laterality. During the </a:t>
            </a:r>
            <a:r>
              <a:rPr lang="en-US" dirty="0" smtClean="0">
                <a:solidFill>
                  <a:schemeClr val="tx1"/>
                </a:solidFill>
              </a:rPr>
              <a:t>timeout, </a:t>
            </a:r>
            <a:r>
              <a:rPr lang="en-US" dirty="0">
                <a:solidFill>
                  <a:schemeClr val="tx1"/>
                </a:solidFill>
              </a:rPr>
              <a:t>the x-ray was </a:t>
            </a:r>
            <a:r>
              <a:rPr lang="en-US" dirty="0" smtClean="0">
                <a:solidFill>
                  <a:schemeClr val="tx1"/>
                </a:solidFill>
              </a:rPr>
              <a:t>reviewed. However, </a:t>
            </a:r>
            <a:r>
              <a:rPr lang="en-US" dirty="0">
                <a:solidFill>
                  <a:schemeClr val="tx1"/>
                </a:solidFill>
              </a:rPr>
              <a:t>it had accidentally been placed on the illuminator backwards, giving the appearance that the fracture was on the patient’s right side.  The scrub nurse spoke up to the surgeon regarding her concerns that the wrong leg had been marked for surgery. The team was in fact getting ready to operate on the wrong hip which was averted by the nurse speaking up. </a:t>
            </a:r>
            <a:r>
              <a:rPr lang="en-US" b="1" dirty="0" smtClean="0">
                <a:solidFill>
                  <a:schemeClr val="tx1"/>
                </a:solidFill>
              </a:rPr>
              <a:t>(continued on next slide)</a:t>
            </a:r>
            <a:endParaRPr 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533400"/>
            <a:ext cx="5410199" cy="397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807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26: Briefing </a:t>
            </a:r>
            <a:r>
              <a:rPr lang="en-US" dirty="0" smtClean="0"/>
              <a:t>story (cont)</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lnSpcReduction="10000"/>
          </a:bodyPr>
          <a:lstStyle/>
          <a:p>
            <a:r>
              <a:rPr lang="en-US" altLang="en-US" b="1" dirty="0" smtClean="0">
                <a:solidFill>
                  <a:schemeClr val="tx1"/>
                </a:solidFill>
              </a:rPr>
              <a:t>Tom T: (continued from previous slide)</a:t>
            </a:r>
            <a:r>
              <a:rPr lang="en-US" altLang="en-US" dirty="0" smtClean="0">
                <a:solidFill>
                  <a:schemeClr val="tx1"/>
                </a:solidFill>
              </a:rPr>
              <a:t> </a:t>
            </a:r>
            <a:r>
              <a:rPr lang="en-US" dirty="0">
                <a:solidFill>
                  <a:schemeClr val="tx1"/>
                </a:solidFill>
              </a:rPr>
              <a:t>By having a thorough time-out in the form of a briefing, situational awareness was built among the team allowing this nurse to freely speak up when something wasn’t in accordance with the brief. </a:t>
            </a:r>
            <a:r>
              <a:rPr lang="en-US" altLang="en-US" dirty="0" smtClean="0">
                <a:solidFill>
                  <a:schemeClr val="tx1"/>
                </a:solidFill>
              </a:rPr>
              <a:t>When we don’t have thorough, engaging briefs, or when we do briefing poorly, here’s what can happen. </a:t>
            </a:r>
            <a:r>
              <a:rPr lang="en-US" dirty="0" smtClean="0">
                <a:solidFill>
                  <a:schemeClr val="tx1"/>
                </a:solidFill>
              </a:rPr>
              <a:t>A </a:t>
            </a:r>
            <a:r>
              <a:rPr lang="en-US" dirty="0">
                <a:solidFill>
                  <a:schemeClr val="tx1"/>
                </a:solidFill>
              </a:rPr>
              <a:t>patient with significant cardiac history presented to the emergency room with chest pain and positive troponin.  A non-emergent heart catheterization was scheduled 2 days after the admission. Pre-procedure planning included the indication for a Bare-Metal stent to be placed during the heart catheterization due to the patient’s other underlying medical issues. On the day of the scheduled procedure, a distraction occurred in the procedure room around the time the stent was being placed onto the sterile field. Verification of the correct stent type did not occur by the team; therefore a drug eluting stent was placed instead of the indicated Bare-Metal stent, altering the indicated treatment plan for this patient. </a:t>
            </a:r>
            <a:endParaRPr lang="en-US" dirty="0" smtClean="0">
              <a:solidFill>
                <a:schemeClr val="tx1"/>
              </a:solidFill>
            </a:endParaRPr>
          </a:p>
          <a:p>
            <a:r>
              <a:rPr lang="en-US" dirty="0" smtClean="0">
                <a:solidFill>
                  <a:schemeClr val="tx1"/>
                </a:solidFill>
              </a:rPr>
              <a:t>Ensuring </a:t>
            </a:r>
            <a:r>
              <a:rPr lang="en-US" dirty="0">
                <a:solidFill>
                  <a:schemeClr val="tx1"/>
                </a:solidFill>
              </a:rPr>
              <a:t>that we use our Self Check: Focus on Task safety behavior and our cross-checking error prevention tool along with effectively utilizing checklists can contribute to the reduction in events of harm to our patients. </a:t>
            </a:r>
            <a:r>
              <a:rPr lang="en-US" altLang="en-US" dirty="0" smtClean="0">
                <a:solidFill>
                  <a:schemeClr val="tx1"/>
                </a:solidFill>
              </a:rPr>
              <a:t>Let’s answer another quiz question, then we’ll talk about overcoming barriers to effective communication. </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533400"/>
            <a:ext cx="5410199" cy="397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992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27: Question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410199" cy="399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20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019800" y="152400"/>
            <a:ext cx="2971800" cy="304800"/>
          </a:xfrm>
        </p:spPr>
        <p:txBody>
          <a:bodyPr/>
          <a:lstStyle/>
          <a:p>
            <a:r>
              <a:rPr lang="en-US" dirty="0" smtClean="0"/>
              <a:t>Slide 28: Barriers to effective communication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Steve:</a:t>
            </a:r>
            <a:r>
              <a:rPr lang="en-US" altLang="en-US" dirty="0" smtClean="0">
                <a:solidFill>
                  <a:schemeClr val="tx1"/>
                </a:solidFill>
              </a:rPr>
              <a:t> </a:t>
            </a:r>
            <a:r>
              <a:rPr lang="en-US" dirty="0" smtClean="0">
                <a:solidFill>
                  <a:schemeClr val="tx1"/>
                </a:solidFill>
              </a:rPr>
              <a:t>The </a:t>
            </a:r>
            <a:r>
              <a:rPr lang="en-US" dirty="0">
                <a:solidFill>
                  <a:schemeClr val="tx1"/>
                </a:solidFill>
              </a:rPr>
              <a:t>Joint Commission says that 70% of all patient harm events are due to </a:t>
            </a:r>
            <a:r>
              <a:rPr lang="en-US" dirty="0" smtClean="0">
                <a:solidFill>
                  <a:schemeClr val="tx1"/>
                </a:solidFill>
              </a:rPr>
              <a:t>communication </a:t>
            </a:r>
            <a:r>
              <a:rPr lang="en-US" dirty="0">
                <a:solidFill>
                  <a:schemeClr val="tx1"/>
                </a:solidFill>
              </a:rPr>
              <a:t>errors.  During my naval career we took special steps to ensure clear point to point communications because flying is a high-risk business and you have to make sure you transfer information clearly, completely and accurately.  So we were rigorous and prudent in how we communicated, because there are so many barriers to clear communications, some of which you see here on this </a:t>
            </a:r>
            <a:r>
              <a:rPr lang="en-US" dirty="0" smtClean="0">
                <a:solidFill>
                  <a:schemeClr val="tx1"/>
                </a:solidFill>
              </a:rPr>
              <a:t>slide; things </a:t>
            </a:r>
            <a:r>
              <a:rPr lang="en-US" dirty="0">
                <a:solidFill>
                  <a:schemeClr val="tx1"/>
                </a:solidFill>
              </a:rPr>
              <a:t>like preconceptions or assumptions, authority gradients, information </a:t>
            </a:r>
            <a:r>
              <a:rPr lang="en-US" dirty="0" smtClean="0">
                <a:solidFill>
                  <a:schemeClr val="tx1"/>
                </a:solidFill>
              </a:rPr>
              <a:t>overload </a:t>
            </a:r>
            <a:r>
              <a:rPr lang="en-US" dirty="0">
                <a:solidFill>
                  <a:schemeClr val="tx1"/>
                </a:solidFill>
              </a:rPr>
              <a:t>or underload, distractions and jargon, social, cultural barriers and interpersonal conflict.  Each of these barriers are problems that lead to communication being blocked – </a:t>
            </a:r>
            <a:r>
              <a:rPr lang="en-US" dirty="0" smtClean="0">
                <a:solidFill>
                  <a:schemeClr val="tx1"/>
                </a:solidFill>
              </a:rPr>
              <a:t>it’s </a:t>
            </a:r>
            <a:r>
              <a:rPr lang="en-US" dirty="0">
                <a:solidFill>
                  <a:schemeClr val="tx1"/>
                </a:solidFill>
              </a:rPr>
              <a:t>either not sent clearly by the sender or </a:t>
            </a:r>
            <a:r>
              <a:rPr lang="en-US" dirty="0" smtClean="0">
                <a:solidFill>
                  <a:schemeClr val="tx1"/>
                </a:solidFill>
              </a:rPr>
              <a:t>it’s </a:t>
            </a:r>
            <a:r>
              <a:rPr lang="en-US" dirty="0">
                <a:solidFill>
                  <a:schemeClr val="tx1"/>
                </a:solidFill>
              </a:rPr>
              <a:t>not received accurately and understood by the receiver.  And that’s a big problem, because </a:t>
            </a:r>
            <a:r>
              <a:rPr lang="en-US" dirty="0" smtClean="0">
                <a:solidFill>
                  <a:schemeClr val="tx1"/>
                </a:solidFill>
              </a:rPr>
              <a:t>communication </a:t>
            </a:r>
            <a:r>
              <a:rPr lang="en-US" dirty="0">
                <a:solidFill>
                  <a:schemeClr val="tx1"/>
                </a:solidFill>
              </a:rPr>
              <a:t>is not what I say, it’s what you hear. </a:t>
            </a:r>
            <a:endParaRPr 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5410199" cy="396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732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29: SBAR-Q</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Steve: </a:t>
            </a:r>
            <a:r>
              <a:rPr lang="en-US" dirty="0" smtClean="0">
                <a:solidFill>
                  <a:schemeClr val="tx1"/>
                </a:solidFill>
              </a:rPr>
              <a:t>SBAR-Q </a:t>
            </a:r>
            <a:r>
              <a:rPr lang="en-US" dirty="0">
                <a:solidFill>
                  <a:schemeClr val="tx1"/>
                </a:solidFill>
              </a:rPr>
              <a:t>is a great tool to help reduce communication and handoff failures and is known as content formatting.  There’s a story circulating in surgery journals that it was invented by the United States nuclear Navy, while some folks think it was invented by Kaiser Permanente. My last position in the Navy was as the Air Operations Officer for Admiral Dan Holloway, Commander of the USS ENTERPRISE Battlegroup.  When we were on station in the Persian Gulf and a Revolutionary Guard patrol boat was approaching our formation in the middle of the night from the coast of Iran, he expected us to use this type of format when we had to call him from his command center where we were manning the watch through the night.  You’d wake him up, tell him the Situation, give him some Background, our Assessment as watchstanders – perhaps we thought the patrol boats where displaying hostile intent – and then give him a Recommendation – for instance, that we thought we should turn the battlegroup south and increase our speed to </a:t>
            </a:r>
            <a:r>
              <a:rPr lang="en-US" dirty="0" smtClean="0">
                <a:solidFill>
                  <a:schemeClr val="tx1"/>
                </a:solidFill>
              </a:rPr>
              <a:t>reduce the </a:t>
            </a:r>
            <a:r>
              <a:rPr lang="en-US" dirty="0">
                <a:solidFill>
                  <a:schemeClr val="tx1"/>
                </a:solidFill>
              </a:rPr>
              <a:t>threat.  Very effective, but it would take some training and practice to get good at thinking and speaking this way, so it takes some work on both the transmitting and the receiving end to become good </a:t>
            </a:r>
            <a:r>
              <a:rPr lang="en-US" dirty="0" smtClean="0">
                <a:solidFill>
                  <a:schemeClr val="tx1"/>
                </a:solidFill>
              </a:rPr>
              <a:t>practitioners </a:t>
            </a:r>
            <a:r>
              <a:rPr lang="en-US" dirty="0">
                <a:solidFill>
                  <a:schemeClr val="tx1"/>
                </a:solidFill>
              </a:rPr>
              <a:t>of SBAR. </a:t>
            </a:r>
            <a:r>
              <a:rPr lang="en-US" b="1" dirty="0">
                <a:solidFill>
                  <a:schemeClr val="tx1"/>
                </a:solidFill>
              </a:rPr>
              <a:t>(Continued on next slide</a:t>
            </a:r>
            <a:r>
              <a:rPr lang="en-US" b="1" dirty="0" smtClean="0">
                <a:solidFill>
                  <a:schemeClr val="tx1"/>
                </a:solidFill>
              </a:rPr>
              <a:t>)</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399"/>
            <a:ext cx="5410199" cy="397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68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29: </a:t>
            </a:r>
            <a:r>
              <a:rPr lang="en-US" dirty="0" smtClean="0"/>
              <a:t>SBAR-Q (cont)</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lnSpcReduction="10000"/>
          </a:bodyPr>
          <a:lstStyle/>
          <a:p>
            <a:r>
              <a:rPr lang="en-US" altLang="en-US" b="1" dirty="0" smtClean="0">
                <a:solidFill>
                  <a:schemeClr val="tx1"/>
                </a:solidFill>
              </a:rPr>
              <a:t>Doug:</a:t>
            </a:r>
            <a:r>
              <a:rPr lang="en-US" altLang="en-US" dirty="0" smtClean="0">
                <a:solidFill>
                  <a:schemeClr val="tx1"/>
                </a:solidFill>
              </a:rPr>
              <a:t> </a:t>
            </a:r>
            <a:r>
              <a:rPr lang="en-US" b="1" dirty="0">
                <a:solidFill>
                  <a:schemeClr val="tx1"/>
                </a:solidFill>
              </a:rPr>
              <a:t>(Continued </a:t>
            </a:r>
            <a:r>
              <a:rPr lang="en-US" b="1" dirty="0" smtClean="0">
                <a:solidFill>
                  <a:schemeClr val="tx1"/>
                </a:solidFill>
              </a:rPr>
              <a:t>from previous slide) </a:t>
            </a:r>
            <a:r>
              <a:rPr lang="en-US" dirty="0" smtClean="0">
                <a:solidFill>
                  <a:schemeClr val="tx1"/>
                </a:solidFill>
              </a:rPr>
              <a:t>In </a:t>
            </a:r>
            <a:r>
              <a:rPr lang="en-US" dirty="0">
                <a:solidFill>
                  <a:schemeClr val="tx1"/>
                </a:solidFill>
              </a:rPr>
              <a:t>healthcare, </a:t>
            </a:r>
            <a:r>
              <a:rPr lang="en-US" dirty="0" smtClean="0">
                <a:solidFill>
                  <a:schemeClr val="tx1"/>
                </a:solidFill>
              </a:rPr>
              <a:t>SBAR is used by </a:t>
            </a:r>
            <a:r>
              <a:rPr lang="en-US" dirty="0">
                <a:solidFill>
                  <a:schemeClr val="tx1"/>
                </a:solidFill>
              </a:rPr>
              <a:t>physicians to solve a </a:t>
            </a:r>
            <a:r>
              <a:rPr lang="en-US" dirty="0" smtClean="0">
                <a:solidFill>
                  <a:schemeClr val="tx1"/>
                </a:solidFill>
              </a:rPr>
              <a:t>physician-to-nurse </a:t>
            </a:r>
            <a:r>
              <a:rPr lang="en-US" dirty="0">
                <a:solidFill>
                  <a:schemeClr val="tx1"/>
                </a:solidFill>
              </a:rPr>
              <a:t>communications problem.  You see, nurses are trained to be a patient historian – they want to tell stories chronologically.  Physicians are trained to be problem solvers – they want to be given a problem, so they can then give a solution, or diagnosis.  </a:t>
            </a:r>
            <a:r>
              <a:rPr lang="en-US" dirty="0" smtClean="0">
                <a:solidFill>
                  <a:schemeClr val="tx1"/>
                </a:solidFill>
              </a:rPr>
              <a:t>So, </a:t>
            </a:r>
            <a:r>
              <a:rPr lang="en-US" dirty="0">
                <a:solidFill>
                  <a:schemeClr val="tx1"/>
                </a:solidFill>
              </a:rPr>
              <a:t>they have a difference in communication style that can result in conflict – the nurse wants to put the problem at the end, but </a:t>
            </a:r>
            <a:r>
              <a:rPr lang="en-US" dirty="0" smtClean="0">
                <a:solidFill>
                  <a:schemeClr val="tx1"/>
                </a:solidFill>
              </a:rPr>
              <a:t>the physician </a:t>
            </a:r>
            <a:r>
              <a:rPr lang="en-US" dirty="0">
                <a:solidFill>
                  <a:schemeClr val="tx1"/>
                </a:solidFill>
              </a:rPr>
              <a:t>wants it first.  So the compromise is SBAR.  Give me the headline – in other words, the Situation – to get my attention.  </a:t>
            </a:r>
            <a:r>
              <a:rPr lang="en-US" dirty="0" smtClean="0">
                <a:solidFill>
                  <a:schemeClr val="tx1"/>
                </a:solidFill>
              </a:rPr>
              <a:t>Then, </a:t>
            </a:r>
            <a:r>
              <a:rPr lang="en-US" dirty="0">
                <a:solidFill>
                  <a:schemeClr val="tx1"/>
                </a:solidFill>
              </a:rPr>
              <a:t>I will listen to the background </a:t>
            </a:r>
            <a:r>
              <a:rPr lang="en-US" dirty="0" smtClean="0">
                <a:solidFill>
                  <a:schemeClr val="tx1"/>
                </a:solidFill>
              </a:rPr>
              <a:t>information. If </a:t>
            </a:r>
            <a:r>
              <a:rPr lang="en-US" dirty="0">
                <a:solidFill>
                  <a:schemeClr val="tx1"/>
                </a:solidFill>
              </a:rPr>
              <a:t>you have some </a:t>
            </a:r>
            <a:r>
              <a:rPr lang="en-US" dirty="0" smtClean="0">
                <a:solidFill>
                  <a:schemeClr val="tx1"/>
                </a:solidFill>
              </a:rPr>
              <a:t>insight, </a:t>
            </a:r>
            <a:r>
              <a:rPr lang="en-US" dirty="0">
                <a:solidFill>
                  <a:schemeClr val="tx1"/>
                </a:solidFill>
              </a:rPr>
              <a:t>share it with me as your assessment, and then tell me what you want.  You can couch it as a recommendation or better yet as a request – that you’re asking for something.  So here would be a typical SBAR-Q conversation:</a:t>
            </a:r>
          </a:p>
          <a:p>
            <a:r>
              <a:rPr lang="en-US" dirty="0">
                <a:solidFill>
                  <a:schemeClr val="tx1"/>
                </a:solidFill>
              </a:rPr>
              <a:t>Sorry to bother you at home doctor, this is </a:t>
            </a:r>
            <a:r>
              <a:rPr lang="en-US" dirty="0" smtClean="0">
                <a:solidFill>
                  <a:schemeClr val="tx1"/>
                </a:solidFill>
              </a:rPr>
              <a:t>Doug on </a:t>
            </a:r>
            <a:r>
              <a:rPr lang="en-US" dirty="0">
                <a:solidFill>
                  <a:schemeClr val="tx1"/>
                </a:solidFill>
              </a:rPr>
              <a:t>the </a:t>
            </a:r>
            <a:r>
              <a:rPr lang="en-US" dirty="0" smtClean="0">
                <a:solidFill>
                  <a:schemeClr val="tx1"/>
                </a:solidFill>
              </a:rPr>
              <a:t>med-</a:t>
            </a:r>
            <a:r>
              <a:rPr lang="en-US" dirty="0" err="1" smtClean="0">
                <a:solidFill>
                  <a:schemeClr val="tx1"/>
                </a:solidFill>
              </a:rPr>
              <a:t>surg</a:t>
            </a:r>
            <a:r>
              <a:rPr lang="en-US" dirty="0" smtClean="0">
                <a:solidFill>
                  <a:schemeClr val="tx1"/>
                </a:solidFill>
              </a:rPr>
              <a:t> </a:t>
            </a:r>
            <a:r>
              <a:rPr lang="en-US" dirty="0">
                <a:solidFill>
                  <a:schemeClr val="tx1"/>
                </a:solidFill>
              </a:rPr>
              <a:t>unit.  I’m calling to talk to you about your patient Jan Green who’s in a lot of pain.  Here’s some background - Mrs. Green came to us two days ago for a total knee replacement, and before the procedure she was on a lot of high strength narcotics to manage her chronic pain.  Here’s our </a:t>
            </a:r>
            <a:r>
              <a:rPr lang="en-US" dirty="0" smtClean="0">
                <a:solidFill>
                  <a:schemeClr val="tx1"/>
                </a:solidFill>
              </a:rPr>
              <a:t>assessment – </a:t>
            </a:r>
            <a:r>
              <a:rPr lang="en-US" dirty="0">
                <a:solidFill>
                  <a:schemeClr val="tx1"/>
                </a:solidFill>
              </a:rPr>
              <a:t>we </a:t>
            </a:r>
            <a:r>
              <a:rPr lang="en-US" dirty="0" smtClean="0">
                <a:solidFill>
                  <a:schemeClr val="tx1"/>
                </a:solidFill>
              </a:rPr>
              <a:t>think </a:t>
            </a:r>
            <a:r>
              <a:rPr lang="en-US" dirty="0">
                <a:solidFill>
                  <a:schemeClr val="tx1"/>
                </a:solidFill>
              </a:rPr>
              <a:t>she’s narcotic </a:t>
            </a:r>
            <a:r>
              <a:rPr lang="en-US" dirty="0" smtClean="0">
                <a:solidFill>
                  <a:schemeClr val="tx1"/>
                </a:solidFill>
              </a:rPr>
              <a:t>tolerant and </a:t>
            </a:r>
            <a:r>
              <a:rPr lang="en-US" dirty="0">
                <a:solidFill>
                  <a:schemeClr val="tx1"/>
                </a:solidFill>
              </a:rPr>
              <a:t>these dose rates are just too low.  I’m requesting an order to increase the dose. </a:t>
            </a:r>
            <a:r>
              <a:rPr lang="en-US" b="1" dirty="0">
                <a:solidFill>
                  <a:schemeClr val="tx1"/>
                </a:solidFill>
              </a:rPr>
              <a:t>(Continued on next slide</a:t>
            </a:r>
            <a:r>
              <a:rPr lang="en-US" b="1" dirty="0" smtClean="0">
                <a:solidFill>
                  <a:schemeClr val="tx1"/>
                </a:solidFill>
              </a:rPr>
              <a:t>)</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4350"/>
            <a:ext cx="5410199" cy="396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399"/>
            <a:ext cx="5410199" cy="397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097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29: SBAR-Q (cont)</a:t>
            </a:r>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286000"/>
          </a:xfrm>
        </p:spPr>
        <p:txBody>
          <a:bodyPr>
            <a:normAutofit lnSpcReduction="10000"/>
          </a:bodyPr>
          <a:lstStyle/>
          <a:p>
            <a:r>
              <a:rPr lang="en-US" b="1" dirty="0" smtClean="0">
                <a:solidFill>
                  <a:schemeClr val="tx1"/>
                </a:solidFill>
              </a:rPr>
              <a:t>Herb: </a:t>
            </a:r>
            <a:r>
              <a:rPr lang="en-US" dirty="0" smtClean="0">
                <a:solidFill>
                  <a:schemeClr val="tx1"/>
                </a:solidFill>
              </a:rPr>
              <a:t>I’m here </a:t>
            </a:r>
            <a:r>
              <a:rPr lang="en-US" dirty="0">
                <a:solidFill>
                  <a:schemeClr val="tx1"/>
                </a:solidFill>
              </a:rPr>
              <a:t>with Cedric </a:t>
            </a:r>
            <a:r>
              <a:rPr lang="en-US" dirty="0" smtClean="0">
                <a:solidFill>
                  <a:schemeClr val="tx1"/>
                </a:solidFill>
              </a:rPr>
              <a:t>Terrell, SVP of Pharmacy, to talk about SBAR-Q. Quick </a:t>
            </a:r>
            <a:r>
              <a:rPr lang="en-US" dirty="0">
                <a:solidFill>
                  <a:schemeClr val="tx1"/>
                </a:solidFill>
              </a:rPr>
              <a:t>and to the point, </a:t>
            </a:r>
            <a:r>
              <a:rPr lang="en-US" dirty="0" smtClean="0">
                <a:solidFill>
                  <a:schemeClr val="tx1"/>
                </a:solidFill>
              </a:rPr>
              <a:t>SBAR </a:t>
            </a:r>
            <a:r>
              <a:rPr lang="en-US" dirty="0">
                <a:solidFill>
                  <a:schemeClr val="tx1"/>
                </a:solidFill>
              </a:rPr>
              <a:t>is such a good communication </a:t>
            </a:r>
            <a:r>
              <a:rPr lang="en-US" dirty="0" smtClean="0">
                <a:solidFill>
                  <a:schemeClr val="tx1"/>
                </a:solidFill>
              </a:rPr>
              <a:t>tool at </a:t>
            </a:r>
            <a:r>
              <a:rPr lang="en-US" dirty="0">
                <a:solidFill>
                  <a:schemeClr val="tx1"/>
                </a:solidFill>
              </a:rPr>
              <a:t>Novant </a:t>
            </a:r>
            <a:r>
              <a:rPr lang="en-US" dirty="0" smtClean="0">
                <a:solidFill>
                  <a:schemeClr val="tx1"/>
                </a:solidFill>
              </a:rPr>
              <a:t>Health, we should </a:t>
            </a:r>
            <a:r>
              <a:rPr lang="en-US" dirty="0">
                <a:solidFill>
                  <a:schemeClr val="tx1"/>
                </a:solidFill>
              </a:rPr>
              <a:t>use it for communications between all care providers and not just between nurses and physicians.  </a:t>
            </a:r>
            <a:r>
              <a:rPr lang="en-US" dirty="0" smtClean="0">
                <a:solidFill>
                  <a:schemeClr val="tx1"/>
                </a:solidFill>
              </a:rPr>
              <a:t>And, </a:t>
            </a:r>
            <a:r>
              <a:rPr lang="en-US" dirty="0">
                <a:solidFill>
                  <a:schemeClr val="tx1"/>
                </a:solidFill>
              </a:rPr>
              <a:t>we’ve improved upon it by adding on that “Q” for questions.  This helps guide our thinking to ask ourselves if we have any questions or ask the physician or care provider if they have any questions.  </a:t>
            </a:r>
            <a:endParaRPr lang="en-US" dirty="0" smtClean="0">
              <a:solidFill>
                <a:schemeClr val="tx1"/>
              </a:solidFill>
            </a:endParaRPr>
          </a:p>
          <a:p>
            <a:r>
              <a:rPr lang="en-US" b="1" dirty="0" smtClean="0">
                <a:solidFill>
                  <a:schemeClr val="tx1"/>
                </a:solidFill>
              </a:rPr>
              <a:t>Cedric: </a:t>
            </a:r>
            <a:r>
              <a:rPr lang="en-US" dirty="0" smtClean="0">
                <a:solidFill>
                  <a:schemeClr val="tx1"/>
                </a:solidFill>
              </a:rPr>
              <a:t>Making </a:t>
            </a:r>
            <a:r>
              <a:rPr lang="en-US" dirty="0">
                <a:solidFill>
                  <a:schemeClr val="tx1"/>
                </a:solidFill>
              </a:rPr>
              <a:t>people feel comfortable asking questions or voicing concerns is very important in a high reliability organization – because anybody can ask a question when they know they’re right or knowledgeable about the </a:t>
            </a:r>
            <a:r>
              <a:rPr lang="en-US" dirty="0" smtClean="0">
                <a:solidFill>
                  <a:schemeClr val="tx1"/>
                </a:solidFill>
              </a:rPr>
              <a:t>topic. But, </a:t>
            </a:r>
            <a:r>
              <a:rPr lang="en-US" dirty="0">
                <a:solidFill>
                  <a:schemeClr val="tx1"/>
                </a:solidFill>
              </a:rPr>
              <a:t>when you’re not quite sure or don’t want to highlight yourself, that’s when it’s difficult to raise that hand.  </a:t>
            </a:r>
          </a:p>
          <a:p>
            <a:r>
              <a:rPr lang="en-US" dirty="0" smtClean="0">
                <a:solidFill>
                  <a:schemeClr val="tx1"/>
                </a:solidFill>
              </a:rPr>
              <a:t>SBAR-Q </a:t>
            </a:r>
            <a:r>
              <a:rPr lang="en-US" dirty="0">
                <a:solidFill>
                  <a:schemeClr val="tx1"/>
                </a:solidFill>
              </a:rPr>
              <a:t>is how </a:t>
            </a:r>
            <a:r>
              <a:rPr lang="en-US" dirty="0" smtClean="0">
                <a:solidFill>
                  <a:schemeClr val="tx1"/>
                </a:solidFill>
              </a:rPr>
              <a:t>team members are </a:t>
            </a:r>
            <a:r>
              <a:rPr lang="en-US" dirty="0">
                <a:solidFill>
                  <a:schemeClr val="tx1"/>
                </a:solidFill>
              </a:rPr>
              <a:t>being taught to communicate patient status to you, which makes your job easier in the long run.  Support them as they work to make this practice habit, because it will get you the information you need more clearly and concisely.  Listen for this format in its entirety and constructively coach the staff as they strive to perfect the technique.  Point them to their managers if you think more education or training is needed or it is not being used.  Additionally, think about how you can use this tool in your own practice to communicate with other consulting physicians</a:t>
            </a:r>
            <a:r>
              <a:rPr lang="en-US" dirty="0" smtClean="0">
                <a:solidFill>
                  <a:schemeClr val="tx1"/>
                </a:solidFill>
              </a:rPr>
              <a:t>. </a:t>
            </a:r>
            <a:r>
              <a:rPr lang="en-US" b="1" dirty="0" smtClean="0">
                <a:solidFill>
                  <a:schemeClr val="tx1"/>
                </a:solidFill>
              </a:rPr>
              <a:t>(</a:t>
            </a:r>
            <a:r>
              <a:rPr lang="en-US" b="1" dirty="0">
                <a:solidFill>
                  <a:schemeClr val="tx1"/>
                </a:solidFill>
              </a:rPr>
              <a:t>Continued on next slide</a:t>
            </a:r>
            <a:r>
              <a:rPr lang="en-US" b="1" dirty="0" smtClean="0">
                <a:solidFill>
                  <a:schemeClr val="tx1"/>
                </a:solidFill>
              </a:rPr>
              <a:t>)</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334000" cy="392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706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29: SBAR-Q (cont)</a:t>
            </a:r>
          </a:p>
          <a:p>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Herb:</a:t>
            </a:r>
            <a:r>
              <a:rPr lang="en-US" altLang="en-US" dirty="0" smtClean="0">
                <a:solidFill>
                  <a:schemeClr val="tx1"/>
                </a:solidFill>
              </a:rPr>
              <a:t> </a:t>
            </a:r>
            <a:r>
              <a:rPr lang="en-US" b="1" dirty="0" smtClean="0">
                <a:solidFill>
                  <a:schemeClr val="tx1"/>
                </a:solidFill>
              </a:rPr>
              <a:t>(Continued from previous slide)</a:t>
            </a:r>
            <a:r>
              <a:rPr lang="en-US" dirty="0" smtClean="0"/>
              <a:t> </a:t>
            </a:r>
            <a:r>
              <a:rPr lang="en-US" dirty="0" smtClean="0">
                <a:solidFill>
                  <a:schemeClr val="tx1"/>
                </a:solidFill>
              </a:rPr>
              <a:t>On </a:t>
            </a:r>
            <a:r>
              <a:rPr lang="en-US" dirty="0">
                <a:solidFill>
                  <a:schemeClr val="tx1"/>
                </a:solidFill>
              </a:rPr>
              <a:t>the next </a:t>
            </a:r>
            <a:r>
              <a:rPr lang="en-US" dirty="0" smtClean="0">
                <a:solidFill>
                  <a:schemeClr val="tx1"/>
                </a:solidFill>
              </a:rPr>
              <a:t>slide, </a:t>
            </a:r>
            <a:r>
              <a:rPr lang="en-US" dirty="0">
                <a:solidFill>
                  <a:schemeClr val="tx1"/>
                </a:solidFill>
              </a:rPr>
              <a:t>you’ll see video clips </a:t>
            </a:r>
            <a:r>
              <a:rPr lang="en-US" dirty="0" smtClean="0">
                <a:solidFill>
                  <a:schemeClr val="tx1"/>
                </a:solidFill>
              </a:rPr>
              <a:t>demonstrating why good communication is </a:t>
            </a:r>
            <a:r>
              <a:rPr lang="en-US" dirty="0">
                <a:solidFill>
                  <a:schemeClr val="tx1"/>
                </a:solidFill>
              </a:rPr>
              <a:t>so important and how effective the </a:t>
            </a:r>
            <a:r>
              <a:rPr lang="en-US" dirty="0" smtClean="0">
                <a:solidFill>
                  <a:schemeClr val="tx1"/>
                </a:solidFill>
              </a:rPr>
              <a:t>SBAR-Q tool </a:t>
            </a:r>
            <a:r>
              <a:rPr lang="en-US" dirty="0">
                <a:solidFill>
                  <a:schemeClr val="tx1"/>
                </a:solidFill>
              </a:rPr>
              <a:t>can be.  </a:t>
            </a:r>
            <a:endParaRPr lang="en-US" dirty="0" smtClean="0">
              <a:solidFill>
                <a:schemeClr val="tx1"/>
              </a:solidFill>
            </a:endParaRPr>
          </a:p>
          <a:p>
            <a:r>
              <a:rPr lang="en-US" dirty="0" smtClean="0">
                <a:solidFill>
                  <a:schemeClr val="tx1"/>
                </a:solidFill>
              </a:rPr>
              <a:t>In </a:t>
            </a:r>
            <a:r>
              <a:rPr lang="en-US" dirty="0">
                <a:solidFill>
                  <a:schemeClr val="tx1"/>
                </a:solidFill>
              </a:rPr>
              <a:t>the first clip you will note a poor handoff of information, one that leaves the provider frustrated and disinterested.  In the </a:t>
            </a:r>
            <a:r>
              <a:rPr lang="en-US" dirty="0" smtClean="0">
                <a:solidFill>
                  <a:schemeClr val="tx1"/>
                </a:solidFill>
              </a:rPr>
              <a:t>second, </a:t>
            </a:r>
            <a:r>
              <a:rPr lang="en-US" dirty="0">
                <a:solidFill>
                  <a:schemeClr val="tx1"/>
                </a:solidFill>
              </a:rPr>
              <a:t>you will see a marked </a:t>
            </a:r>
            <a:r>
              <a:rPr lang="en-US" dirty="0" smtClean="0">
                <a:solidFill>
                  <a:schemeClr val="tx1"/>
                </a:solidFill>
              </a:rPr>
              <a:t>improvement with </a:t>
            </a:r>
            <a:r>
              <a:rPr lang="en-US" dirty="0">
                <a:solidFill>
                  <a:schemeClr val="tx1"/>
                </a:solidFill>
              </a:rPr>
              <a:t>the use of the SBAR format – clear and concise, which is exactly what you need to make good decisions.  Note also in the second video that the pharmacist clearly verbalizes the words - Situation, Background, Assessment, and Recommendation - so that the listener knows the nature of the information being transferred</a:t>
            </a:r>
            <a:r>
              <a:rPr lang="en-US" dirty="0" smtClean="0">
                <a:solidFill>
                  <a:schemeClr val="tx1"/>
                </a:solidFill>
              </a:rPr>
              <a:t>. </a:t>
            </a:r>
            <a:endParaRPr lang="en-US" alt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334000" cy="392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70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2: Intro video (continued)</a:t>
            </a:r>
            <a:endParaRPr lang="en-US" dirty="0"/>
          </a:p>
        </p:txBody>
      </p:sp>
      <p:sp>
        <p:nvSpPr>
          <p:cNvPr id="5" name="Text Placeholder 4"/>
          <p:cNvSpPr>
            <a:spLocks noGrp="1"/>
          </p:cNvSpPr>
          <p:nvPr>
            <p:ph type="body" sz="quarter" idx="14"/>
          </p:nvPr>
        </p:nvSpPr>
        <p:spPr>
          <a:xfrm>
            <a:off x="6858000" y="647700"/>
            <a:ext cx="2103120" cy="17907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39176" cy="2133600"/>
          </a:xfrm>
        </p:spPr>
        <p:txBody>
          <a:bodyPr>
            <a:normAutofit/>
          </a:bodyPr>
          <a:lstStyle/>
          <a:p>
            <a:r>
              <a:rPr lang="en-US" b="1" dirty="0" smtClean="0">
                <a:solidFill>
                  <a:schemeClr val="tx1"/>
                </a:solidFill>
              </a:rPr>
              <a:t>Tom Z (continued from previous slide): </a:t>
            </a:r>
            <a:r>
              <a:rPr lang="en-US" dirty="0">
                <a:solidFill>
                  <a:schemeClr val="tx1"/>
                </a:solidFill>
              </a:rPr>
              <a:t>Many of you have participated in viewing these videos in the past.  I am hoping that you have already noticed that we are using a different format than in the past.  This time, aside from physician leaders discussing various aspects of safety, we are now joined by our nursing and pharmacy leadership partners.  We all recognize that it takes a cohesive team to safely take our patients through all the different aspects of care.  It is the team of nursing, pharmacy and providers that are essential in working hand-in-hand to make sure the patient is well cared for.  So, we thought it would be most appropriate if we, the providers, were joined by nursing and pharmacy leadership in discussing these important concepts.</a:t>
            </a:r>
          </a:p>
          <a:p>
            <a:r>
              <a:rPr lang="en-US" dirty="0">
                <a:solidFill>
                  <a:schemeClr val="tx1"/>
                </a:solidFill>
              </a:rPr>
              <a:t>Next, you’ll answer a quiz question followed by some required CME disclosure information. Then, Tom Trahey, the VPMA for Rowan Medical Center, Thomasville Medical Center and Brunswick Medical Center</a:t>
            </a:r>
            <a:r>
              <a:rPr lang="en-US" b="1" dirty="0">
                <a:solidFill>
                  <a:schemeClr val="tx1"/>
                </a:solidFill>
              </a:rPr>
              <a:t> </a:t>
            </a:r>
            <a:r>
              <a:rPr lang="en-US" dirty="0">
                <a:solidFill>
                  <a:schemeClr val="tx1"/>
                </a:solidFill>
              </a:rPr>
              <a:t>will review our goals and objectives for this program. Denise and I both thank you for your attention and participation in these videos and for implementing the strategies into your daily practice so that we can all focus on caring for those who come under our care in a safe and reliable fashion.</a:t>
            </a:r>
          </a:p>
        </p:txBody>
      </p:sp>
      <p:sp>
        <p:nvSpPr>
          <p:cNvPr id="8" name="Text Placeholder 7"/>
          <p:cNvSpPr>
            <a:spLocks noGrp="1"/>
          </p:cNvSpPr>
          <p:nvPr>
            <p:ph type="body" sz="quarter" idx="17"/>
          </p:nvPr>
        </p:nvSpPr>
        <p:spPr>
          <a:xfrm>
            <a:off x="6858000" y="2667000"/>
            <a:ext cx="2057400" cy="1833805"/>
          </a:xfrm>
        </p:spPr>
        <p:txBody>
          <a:bodyPr/>
          <a:lstStyle/>
          <a:p>
            <a:endParaRPr lang="en-US" dirty="0">
              <a:solidFill>
                <a:schemeClr val="tx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472517"/>
            <a:ext cx="5486399" cy="402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449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30: SBAR examples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410199" cy="396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813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31: Communication openness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Lars:</a:t>
            </a:r>
            <a:r>
              <a:rPr lang="en-US" altLang="en-US" dirty="0" smtClean="0">
                <a:solidFill>
                  <a:schemeClr val="tx1"/>
                </a:solidFill>
              </a:rPr>
              <a:t> </a:t>
            </a:r>
            <a:r>
              <a:rPr lang="en-US" dirty="0">
                <a:solidFill>
                  <a:schemeClr val="tx1"/>
                </a:solidFill>
              </a:rPr>
              <a:t>Recall that in our discussion around Collegial Interactive </a:t>
            </a:r>
            <a:r>
              <a:rPr lang="en-US" dirty="0" smtClean="0">
                <a:solidFill>
                  <a:schemeClr val="tx1"/>
                </a:solidFill>
              </a:rPr>
              <a:t>Teams, </a:t>
            </a:r>
            <a:r>
              <a:rPr lang="en-US" dirty="0">
                <a:solidFill>
                  <a:schemeClr val="tx1"/>
                </a:solidFill>
              </a:rPr>
              <a:t>we need to have </a:t>
            </a:r>
            <a:r>
              <a:rPr lang="en-US" dirty="0" smtClean="0">
                <a:solidFill>
                  <a:schemeClr val="tx1"/>
                </a:solidFill>
              </a:rPr>
              <a:t>open communication.  </a:t>
            </a:r>
            <a:r>
              <a:rPr lang="en-US" dirty="0">
                <a:solidFill>
                  <a:schemeClr val="tx1"/>
                </a:solidFill>
              </a:rPr>
              <a:t>Unfortunately, there is a lot of evidence </a:t>
            </a:r>
            <a:r>
              <a:rPr lang="en-US" dirty="0" smtClean="0">
                <a:solidFill>
                  <a:schemeClr val="tx1"/>
                </a:solidFill>
              </a:rPr>
              <a:t>that </a:t>
            </a:r>
            <a:r>
              <a:rPr lang="en-US" dirty="0">
                <a:solidFill>
                  <a:schemeClr val="tx1"/>
                </a:solidFill>
              </a:rPr>
              <a:t>we </a:t>
            </a:r>
            <a:r>
              <a:rPr lang="en-US" dirty="0" smtClean="0">
                <a:solidFill>
                  <a:schemeClr val="tx1"/>
                </a:solidFill>
              </a:rPr>
              <a:t>have not yet reached </a:t>
            </a:r>
            <a:r>
              <a:rPr lang="en-US" dirty="0">
                <a:solidFill>
                  <a:schemeClr val="tx1"/>
                </a:solidFill>
              </a:rPr>
              <a:t>the level of communication openness </a:t>
            </a:r>
            <a:r>
              <a:rPr lang="en-US" dirty="0" smtClean="0">
                <a:solidFill>
                  <a:schemeClr val="tx1"/>
                </a:solidFill>
              </a:rPr>
              <a:t>needed in </a:t>
            </a:r>
            <a:r>
              <a:rPr lang="en-US" dirty="0">
                <a:solidFill>
                  <a:schemeClr val="tx1"/>
                </a:solidFill>
              </a:rPr>
              <a:t>healthcare </a:t>
            </a:r>
            <a:r>
              <a:rPr lang="en-US" dirty="0" smtClean="0">
                <a:solidFill>
                  <a:schemeClr val="tx1"/>
                </a:solidFill>
              </a:rPr>
              <a:t>to </a:t>
            </a:r>
            <a:r>
              <a:rPr lang="en-US" dirty="0">
                <a:solidFill>
                  <a:schemeClr val="tx1"/>
                </a:solidFill>
              </a:rPr>
              <a:t>achieve high reliability.  </a:t>
            </a:r>
            <a:endParaRPr lang="en-US" dirty="0" smtClean="0">
              <a:solidFill>
                <a:schemeClr val="tx1"/>
              </a:solidFill>
            </a:endParaRPr>
          </a:p>
          <a:p>
            <a:r>
              <a:rPr lang="en-US" dirty="0" smtClean="0">
                <a:solidFill>
                  <a:schemeClr val="tx1"/>
                </a:solidFill>
              </a:rPr>
              <a:t>In </a:t>
            </a:r>
            <a:r>
              <a:rPr lang="en-US" dirty="0">
                <a:solidFill>
                  <a:schemeClr val="tx1"/>
                </a:solidFill>
              </a:rPr>
              <a:t>2010 the Agency for Healthcare Research and Quality released the results of their hospital survey on patient safety culture.  Here you can see the sobering results.  That first bullet tells us that a quarter of the staff you work with will NOT freely speak up if they see something that may negatively affect patient care.  The second bullet shows that OVER HALF of the nurses, technologists and support staff DO NOT feel empowered to question the decisions or actions of those seen in authority.  </a:t>
            </a:r>
            <a:r>
              <a:rPr lang="en-US" dirty="0" smtClean="0">
                <a:solidFill>
                  <a:schemeClr val="tx1"/>
                </a:solidFill>
              </a:rPr>
              <a:t>And, </a:t>
            </a:r>
            <a:r>
              <a:rPr lang="en-US" dirty="0">
                <a:solidFill>
                  <a:schemeClr val="tx1"/>
                </a:solidFill>
              </a:rPr>
              <a:t>that final bullet indicates that over a third – 37% to be exact – are afraid to ask questions or voice concerns when they see something that isn’t right.  This is a problem in healthcare – and the question is, what’s causing it</a:t>
            </a:r>
            <a:r>
              <a:rPr lang="en-US" dirty="0" smtClean="0">
                <a:solidFill>
                  <a:schemeClr val="tx1"/>
                </a:solidFill>
              </a:rPr>
              <a:t>? </a:t>
            </a:r>
            <a:endParaRPr lang="en-US" alt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00"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54" y="533400"/>
            <a:ext cx="538074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661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32: Power distance</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Tom T:</a:t>
            </a:r>
            <a:r>
              <a:rPr lang="en-US" altLang="en-US" dirty="0" smtClean="0">
                <a:solidFill>
                  <a:schemeClr val="tx1"/>
                </a:solidFill>
              </a:rPr>
              <a:t> </a:t>
            </a:r>
            <a:r>
              <a:rPr lang="en-US" dirty="0">
                <a:solidFill>
                  <a:schemeClr val="tx1"/>
                </a:solidFill>
              </a:rPr>
              <a:t>Much of the hesitation to speak up in healthcare comes from the high power distance </a:t>
            </a:r>
            <a:r>
              <a:rPr lang="en-US" dirty="0" smtClean="0">
                <a:solidFill>
                  <a:schemeClr val="tx1"/>
                </a:solidFill>
              </a:rPr>
              <a:t>environment that </a:t>
            </a:r>
            <a:r>
              <a:rPr lang="en-US" dirty="0">
                <a:solidFill>
                  <a:schemeClr val="tx1"/>
                </a:solidFill>
              </a:rPr>
              <a:t>exists in many organizational cultures.  You’ll remember from </a:t>
            </a:r>
            <a:r>
              <a:rPr lang="en-US" dirty="0" smtClean="0">
                <a:solidFill>
                  <a:schemeClr val="tx1"/>
                </a:solidFill>
              </a:rPr>
              <a:t>the other First Do No Harm credentialing module that </a:t>
            </a:r>
            <a:r>
              <a:rPr lang="en-US" dirty="0">
                <a:solidFill>
                  <a:schemeClr val="tx1"/>
                </a:solidFill>
              </a:rPr>
              <a:t>Power Distance is the extent to which the less powerful expect and accept that power is distributed unequally.  It can lead to strong authority gradients which is the perception of authority from the subordinate’s perspective. </a:t>
            </a:r>
            <a:endParaRPr lang="en-US" dirty="0" smtClean="0">
              <a:solidFill>
                <a:schemeClr val="tx1"/>
              </a:solidFill>
            </a:endParaRPr>
          </a:p>
          <a:p>
            <a:r>
              <a:rPr lang="en-US" dirty="0" smtClean="0">
                <a:solidFill>
                  <a:schemeClr val="tx1"/>
                </a:solidFill>
              </a:rPr>
              <a:t>Why </a:t>
            </a:r>
            <a:r>
              <a:rPr lang="en-US" dirty="0">
                <a:solidFill>
                  <a:schemeClr val="tx1"/>
                </a:solidFill>
              </a:rPr>
              <a:t>do people sometimes perceive an authority gradient?  Often it comes from the signs and symbols associated with rank, education or position in an organization.  And while I would never propose we take away physician parking spots or lounges, we need to be sensitive to how these outward signs of prestige influence people’s perception of power distance and work to flatten hierarchies when it comes to speaking up, asking questions and voicing safety concerns</a:t>
            </a:r>
            <a:r>
              <a:rPr lang="en-US" dirty="0" smtClean="0">
                <a:solidFill>
                  <a:schemeClr val="tx1"/>
                </a:solidFill>
              </a:rPr>
              <a:t>. </a:t>
            </a:r>
            <a:r>
              <a:rPr lang="en-US" b="1" dirty="0">
                <a:solidFill>
                  <a:schemeClr val="tx1"/>
                </a:solidFill>
              </a:rPr>
              <a:t>(Continued </a:t>
            </a:r>
            <a:r>
              <a:rPr lang="en-US" b="1" dirty="0" smtClean="0">
                <a:solidFill>
                  <a:schemeClr val="tx1"/>
                </a:solidFill>
              </a:rPr>
              <a:t>on next slide)</a:t>
            </a:r>
            <a:endParaRPr lang="en-US" alt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1"/>
            <a:ext cx="5382650"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567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32: Power distance</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fontScale="92500"/>
          </a:bodyPr>
          <a:lstStyle/>
          <a:p>
            <a:r>
              <a:rPr lang="en-US" altLang="en-US" b="1" dirty="0" smtClean="0">
                <a:solidFill>
                  <a:schemeClr val="tx1"/>
                </a:solidFill>
              </a:rPr>
              <a:t>Tom T:</a:t>
            </a:r>
            <a:r>
              <a:rPr lang="en-US" altLang="en-US" dirty="0" smtClean="0">
                <a:solidFill>
                  <a:schemeClr val="tx1"/>
                </a:solidFill>
              </a:rPr>
              <a:t> </a:t>
            </a:r>
            <a:r>
              <a:rPr lang="en-US" b="1" dirty="0" smtClean="0">
                <a:solidFill>
                  <a:schemeClr val="tx1"/>
                </a:solidFill>
              </a:rPr>
              <a:t>(Continued from previous slide)</a:t>
            </a:r>
            <a:r>
              <a:rPr lang="en-US" dirty="0" smtClean="0"/>
              <a:t> </a:t>
            </a:r>
            <a:r>
              <a:rPr lang="en-US" dirty="0">
                <a:solidFill>
                  <a:schemeClr val="tx1"/>
                </a:solidFill>
              </a:rPr>
              <a:t>In the 1960’s and </a:t>
            </a:r>
            <a:r>
              <a:rPr lang="en-US" dirty="0" smtClean="0">
                <a:solidFill>
                  <a:schemeClr val="tx1"/>
                </a:solidFill>
              </a:rPr>
              <a:t>1970’s, </a:t>
            </a:r>
            <a:r>
              <a:rPr lang="en-US" dirty="0">
                <a:solidFill>
                  <a:schemeClr val="tx1"/>
                </a:solidFill>
              </a:rPr>
              <a:t>Dutch psychologist Geert </a:t>
            </a:r>
            <a:r>
              <a:rPr lang="en-US" dirty="0" smtClean="0">
                <a:solidFill>
                  <a:schemeClr val="tx1"/>
                </a:solidFill>
              </a:rPr>
              <a:t>Hofsteed conducted </a:t>
            </a:r>
            <a:r>
              <a:rPr lang="en-US" dirty="0">
                <a:solidFill>
                  <a:schemeClr val="tx1"/>
                </a:solidFill>
              </a:rPr>
              <a:t>extensive research on this topic as part of his “</a:t>
            </a:r>
            <a:r>
              <a:rPr lang="en-US" dirty="0" smtClean="0">
                <a:solidFill>
                  <a:schemeClr val="tx1"/>
                </a:solidFill>
              </a:rPr>
              <a:t>Hofsteed’s </a:t>
            </a:r>
            <a:r>
              <a:rPr lang="en-US" dirty="0">
                <a:solidFill>
                  <a:schemeClr val="tx1"/>
                </a:solidFill>
              </a:rPr>
              <a:t>Dimensions”.  One of these dimensions, which </a:t>
            </a:r>
            <a:r>
              <a:rPr lang="en-US" dirty="0" smtClean="0">
                <a:solidFill>
                  <a:schemeClr val="tx1"/>
                </a:solidFill>
              </a:rPr>
              <a:t>describes </a:t>
            </a:r>
            <a:r>
              <a:rPr lang="en-US" dirty="0">
                <a:solidFill>
                  <a:schemeClr val="tx1"/>
                </a:solidFill>
              </a:rPr>
              <a:t>how humans interact with one another, is a particularly interesting measure known as the Power Distance Index, or PDI.  This index measures Power Distance among cultures, and indicates attitudes toward hierarchy – in particular, how a culture values and respects authority.  The higher the Power Distance in a culture, the less likely those in subordinate roles will question the actions or directions of individuals in authority.  </a:t>
            </a:r>
          </a:p>
          <a:p>
            <a:r>
              <a:rPr lang="en-US" dirty="0">
                <a:solidFill>
                  <a:schemeClr val="tx1"/>
                </a:solidFill>
              </a:rPr>
              <a:t>From a culture standpoint, countries like Singapore, Indonesia, The Philippines, and certain Latin American countries have very high Power Distances, where certain gender, social or subordinate professional groups do not question the actions of those in positions of authority.  They ranked at the top of the scale, and the United States was toward the bottom, indicating a moderate to low Power Distance culture.  </a:t>
            </a:r>
          </a:p>
          <a:p>
            <a:r>
              <a:rPr lang="en-US" dirty="0">
                <a:solidFill>
                  <a:schemeClr val="tx1"/>
                </a:solidFill>
              </a:rPr>
              <a:t>What’s interesting is that despite the relatively flat power distance rating in the general American culture, it is viewed as quite high among certain professional groups, including nurses to physicians, other clinical staff to nurses, or even general staff to leadership.  When these problems get rooted in a </a:t>
            </a:r>
            <a:r>
              <a:rPr lang="en-US" dirty="0" smtClean="0">
                <a:solidFill>
                  <a:schemeClr val="tx1"/>
                </a:solidFill>
              </a:rPr>
              <a:t>culture, </a:t>
            </a:r>
            <a:r>
              <a:rPr lang="en-US" dirty="0">
                <a:solidFill>
                  <a:schemeClr val="tx1"/>
                </a:solidFill>
              </a:rPr>
              <a:t>they are very hard to overcome</a:t>
            </a:r>
            <a:r>
              <a:rPr lang="en-US" dirty="0" smtClean="0">
                <a:solidFill>
                  <a:schemeClr val="tx1"/>
                </a:solidFill>
              </a:rPr>
              <a:t>. </a:t>
            </a:r>
            <a:endParaRPr 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1"/>
            <a:ext cx="5382650"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599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33: Lack of teamwork in healthcare</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Herb:</a:t>
            </a:r>
            <a:r>
              <a:rPr lang="en-US" altLang="en-US" dirty="0" smtClean="0">
                <a:solidFill>
                  <a:schemeClr val="tx1"/>
                </a:solidFill>
              </a:rPr>
              <a:t> </a:t>
            </a:r>
            <a:r>
              <a:rPr lang="en-US" dirty="0">
                <a:solidFill>
                  <a:schemeClr val="tx1"/>
                </a:solidFill>
              </a:rPr>
              <a:t>You can imagine the impact </a:t>
            </a:r>
            <a:r>
              <a:rPr lang="en-US" dirty="0" smtClean="0">
                <a:solidFill>
                  <a:schemeClr val="tx1"/>
                </a:solidFill>
              </a:rPr>
              <a:t>power distance can </a:t>
            </a:r>
            <a:r>
              <a:rPr lang="en-US" dirty="0">
                <a:solidFill>
                  <a:schemeClr val="tx1"/>
                </a:solidFill>
              </a:rPr>
              <a:t>have on teamwork in healthcare.  A study cited in Dr. Bob Wachter’s book </a:t>
            </a:r>
            <a:r>
              <a:rPr lang="en-US" i="1" dirty="0">
                <a:solidFill>
                  <a:schemeClr val="tx1"/>
                </a:solidFill>
              </a:rPr>
              <a:t>Internal Bleeding </a:t>
            </a:r>
            <a:r>
              <a:rPr lang="en-US" dirty="0">
                <a:solidFill>
                  <a:schemeClr val="tx1"/>
                </a:solidFill>
              </a:rPr>
              <a:t>presents some alarming statistics on perceptions of teamwork in healthcare.  75% of </a:t>
            </a:r>
            <a:r>
              <a:rPr lang="en-US" dirty="0" smtClean="0">
                <a:solidFill>
                  <a:schemeClr val="tx1"/>
                </a:solidFill>
              </a:rPr>
              <a:t>surgeons thought </a:t>
            </a:r>
            <a:r>
              <a:rPr lang="en-US" dirty="0">
                <a:solidFill>
                  <a:schemeClr val="tx1"/>
                </a:solidFill>
              </a:rPr>
              <a:t>teamwork was pretty good – rating it </a:t>
            </a:r>
            <a:r>
              <a:rPr lang="en-US" dirty="0" smtClean="0">
                <a:solidFill>
                  <a:schemeClr val="tx1"/>
                </a:solidFill>
              </a:rPr>
              <a:t>high </a:t>
            </a:r>
            <a:r>
              <a:rPr lang="en-US" dirty="0">
                <a:solidFill>
                  <a:schemeClr val="tx1"/>
                </a:solidFill>
              </a:rPr>
              <a:t>on the scale.  But other members of the team had a different point of view, with 39% of anesthesiologists, 28% of nurses and 10% of residents indicating teamwork was not at that level.  </a:t>
            </a:r>
          </a:p>
          <a:p>
            <a:r>
              <a:rPr lang="en-US" b="1" dirty="0" smtClean="0">
                <a:solidFill>
                  <a:schemeClr val="tx1"/>
                </a:solidFill>
              </a:rPr>
              <a:t>Cindy: </a:t>
            </a:r>
            <a:r>
              <a:rPr lang="en-US" dirty="0" smtClean="0">
                <a:solidFill>
                  <a:schemeClr val="tx1"/>
                </a:solidFill>
              </a:rPr>
              <a:t>This </a:t>
            </a:r>
            <a:r>
              <a:rPr lang="en-US" dirty="0">
                <a:solidFill>
                  <a:schemeClr val="tx1"/>
                </a:solidFill>
              </a:rPr>
              <a:t>disparity can be explained by our understanding of Power Distance.  Often </a:t>
            </a:r>
            <a:r>
              <a:rPr lang="en-US" dirty="0" smtClean="0">
                <a:solidFill>
                  <a:schemeClr val="tx1"/>
                </a:solidFill>
              </a:rPr>
              <a:t>times, </a:t>
            </a:r>
            <a:r>
              <a:rPr lang="en-US" dirty="0">
                <a:solidFill>
                  <a:schemeClr val="tx1"/>
                </a:solidFill>
              </a:rPr>
              <a:t>those at the top of the Power Distance index are not even aware of the impact of their words and actions.  But then again,  sometimes they </a:t>
            </a:r>
            <a:r>
              <a:rPr lang="en-US" dirty="0" smtClean="0">
                <a:solidFill>
                  <a:schemeClr val="tx1"/>
                </a:solidFill>
              </a:rPr>
              <a:t>are </a:t>
            </a:r>
            <a:r>
              <a:rPr lang="en-US" dirty="0">
                <a:solidFill>
                  <a:schemeClr val="tx1"/>
                </a:solidFill>
              </a:rPr>
              <a:t>and simply may not care.  At one of our hospitals, a physician told a </a:t>
            </a:r>
            <a:r>
              <a:rPr lang="en-US" dirty="0" smtClean="0">
                <a:solidFill>
                  <a:schemeClr val="tx1"/>
                </a:solidFill>
              </a:rPr>
              <a:t>new nurse </a:t>
            </a:r>
            <a:r>
              <a:rPr lang="en-US" dirty="0">
                <a:solidFill>
                  <a:schemeClr val="tx1"/>
                </a:solidFill>
              </a:rPr>
              <a:t>on her first day of work that “until she had been there for six </a:t>
            </a:r>
            <a:r>
              <a:rPr lang="en-US" dirty="0" smtClean="0">
                <a:solidFill>
                  <a:schemeClr val="tx1"/>
                </a:solidFill>
              </a:rPr>
              <a:t>months, </a:t>
            </a:r>
            <a:r>
              <a:rPr lang="en-US" dirty="0">
                <a:solidFill>
                  <a:schemeClr val="tx1"/>
                </a:solidFill>
              </a:rPr>
              <a:t>he did not even want to know her name.”  How does that kind of behavior affect that </a:t>
            </a:r>
            <a:r>
              <a:rPr lang="en-US" dirty="0" smtClean="0">
                <a:solidFill>
                  <a:schemeClr val="tx1"/>
                </a:solidFill>
              </a:rPr>
              <a:t>nurse’s </a:t>
            </a:r>
            <a:r>
              <a:rPr lang="en-US" dirty="0">
                <a:solidFill>
                  <a:schemeClr val="tx1"/>
                </a:solidFill>
              </a:rPr>
              <a:t>ability to speak up and be a productive, engaged member of the </a:t>
            </a:r>
            <a:r>
              <a:rPr lang="en-US" dirty="0" smtClean="0">
                <a:solidFill>
                  <a:schemeClr val="tx1"/>
                </a:solidFill>
              </a:rPr>
              <a:t>team? </a:t>
            </a:r>
            <a:endParaRPr lang="en-US" altLang="en-US" b="1"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4825"/>
            <a:ext cx="5410200" cy="396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305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a:t>
            </a:r>
            <a:r>
              <a:rPr lang="en-US" dirty="0" smtClean="0"/>
              <a:t>34: </a:t>
            </a:r>
            <a:r>
              <a:rPr lang="en-US" dirty="0"/>
              <a:t>Lack of teamwork in healthcare</a:t>
            </a:r>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Steve:</a:t>
            </a:r>
            <a:r>
              <a:rPr lang="en-US" altLang="en-US" dirty="0" smtClean="0">
                <a:solidFill>
                  <a:schemeClr val="tx1"/>
                </a:solidFill>
              </a:rPr>
              <a:t> </a:t>
            </a:r>
            <a:r>
              <a:rPr lang="en-US" dirty="0" smtClean="0">
                <a:solidFill>
                  <a:schemeClr val="tx1"/>
                </a:solidFill>
              </a:rPr>
              <a:t>The </a:t>
            </a:r>
            <a:r>
              <a:rPr lang="en-US" dirty="0">
                <a:solidFill>
                  <a:schemeClr val="tx1"/>
                </a:solidFill>
              </a:rPr>
              <a:t>study from Dr. Wachter’s book detailed that 50% of surgeons thought junior team members shouldn’t question the decisions of senior physicians. Some of you may agree with this finding.  But the aviation industry has recognized the dangers of this fear factor and taken measured steps over the past few decades to overcome it.  In fact, back in the 1960s when they were still flying </a:t>
            </a:r>
            <a:r>
              <a:rPr lang="en-US" dirty="0" smtClean="0">
                <a:solidFill>
                  <a:schemeClr val="tx1"/>
                </a:solidFill>
              </a:rPr>
              <a:t>DC-3’s, </a:t>
            </a:r>
            <a:r>
              <a:rPr lang="en-US" dirty="0">
                <a:solidFill>
                  <a:schemeClr val="tx1"/>
                </a:solidFill>
              </a:rPr>
              <a:t>like the one shown here, there was a policy in effect at a major U.S. airline that specifically warned copilots that even if they knew the captain had made an error or mistake, they were not to point it out.  </a:t>
            </a:r>
            <a:endParaRPr lang="en-US" dirty="0" smtClean="0">
              <a:solidFill>
                <a:schemeClr val="tx1"/>
              </a:solidFill>
            </a:endParaRPr>
          </a:p>
          <a:p>
            <a:r>
              <a:rPr lang="en-US" dirty="0" smtClean="0">
                <a:solidFill>
                  <a:schemeClr val="tx1"/>
                </a:solidFill>
              </a:rPr>
              <a:t>So </a:t>
            </a:r>
            <a:r>
              <a:rPr lang="en-US" dirty="0">
                <a:solidFill>
                  <a:schemeClr val="tx1"/>
                </a:solidFill>
              </a:rPr>
              <a:t>would you want to fly on an airplane where you knew the copilot was afraid to point out a captain’s mistake?  Probably not - and I venture to </a:t>
            </a:r>
            <a:r>
              <a:rPr lang="en-US" dirty="0" smtClean="0">
                <a:solidFill>
                  <a:schemeClr val="tx1"/>
                </a:solidFill>
              </a:rPr>
              <a:t>say, </a:t>
            </a:r>
            <a:r>
              <a:rPr lang="en-US" dirty="0">
                <a:solidFill>
                  <a:schemeClr val="tx1"/>
                </a:solidFill>
              </a:rPr>
              <a:t>if you were on the table undergoing surgery, you would want every member of that care team feeling comfortable to voice their safety concerns as well. </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533399"/>
            <a:ext cx="5410199" cy="397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802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5943600" y="152400"/>
            <a:ext cx="3276600" cy="304800"/>
          </a:xfrm>
        </p:spPr>
        <p:txBody>
          <a:bodyPr/>
          <a:lstStyle/>
          <a:p>
            <a:r>
              <a:rPr lang="en-US" dirty="0" smtClean="0"/>
              <a:t>Slide 35: Survey of 2,095 nurses and pharmacists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lnSpcReduction="10000"/>
          </a:bodyPr>
          <a:lstStyle/>
          <a:p>
            <a:r>
              <a:rPr lang="en-US" altLang="en-US" b="1" dirty="0" smtClean="0">
                <a:solidFill>
                  <a:schemeClr val="tx1"/>
                </a:solidFill>
              </a:rPr>
              <a:t>Lars:</a:t>
            </a:r>
            <a:r>
              <a:rPr lang="en-US" dirty="0" smtClean="0"/>
              <a:t> </a:t>
            </a:r>
            <a:r>
              <a:rPr lang="en-US" dirty="0" smtClean="0">
                <a:solidFill>
                  <a:schemeClr val="tx1"/>
                </a:solidFill>
              </a:rPr>
              <a:t>Now </a:t>
            </a:r>
            <a:r>
              <a:rPr lang="en-US" dirty="0">
                <a:solidFill>
                  <a:schemeClr val="tx1"/>
                </a:solidFill>
              </a:rPr>
              <a:t>that we have a better understanding of the concept of Power Distance, let’s talk about its impact on individual and team behavior.  In </a:t>
            </a:r>
            <a:r>
              <a:rPr lang="en-US" dirty="0" smtClean="0">
                <a:solidFill>
                  <a:schemeClr val="tx1"/>
                </a:solidFill>
              </a:rPr>
              <a:t>2003, </a:t>
            </a:r>
            <a:r>
              <a:rPr lang="en-US" dirty="0">
                <a:solidFill>
                  <a:schemeClr val="tx1"/>
                </a:solidFill>
              </a:rPr>
              <a:t>the Institute for Safe Medication Practices released the results of a study it conducted on workplace intimidation in healthcare.  In a survey of over 2000 healthcare providers, including over 1500 nurses and 350 pharmacists, 88% of respondents had experienced condescending language or tone, 87% impatience with questions, 79% reluctance or refusal to answer questions or phone calls, 48% strong verbal abuse and 43% threatening body language.  </a:t>
            </a:r>
            <a:endParaRPr lang="en-US" dirty="0" smtClean="0">
              <a:solidFill>
                <a:schemeClr val="tx1"/>
              </a:solidFill>
            </a:endParaRPr>
          </a:p>
          <a:p>
            <a:r>
              <a:rPr lang="en-US" b="1" dirty="0" smtClean="0">
                <a:solidFill>
                  <a:schemeClr val="tx1"/>
                </a:solidFill>
              </a:rPr>
              <a:t>Cedric: </a:t>
            </a:r>
            <a:r>
              <a:rPr lang="en-US" dirty="0" smtClean="0">
                <a:solidFill>
                  <a:schemeClr val="tx1"/>
                </a:solidFill>
              </a:rPr>
              <a:t>Obviously, </a:t>
            </a:r>
            <a:r>
              <a:rPr lang="en-US" dirty="0">
                <a:solidFill>
                  <a:schemeClr val="tx1"/>
                </a:solidFill>
              </a:rPr>
              <a:t>this does nothing to support the formation of Collegial Interactive Teams.  But what affect does it actually have on individual and team decision-making?  </a:t>
            </a:r>
            <a:r>
              <a:rPr lang="en-US" dirty="0" smtClean="0">
                <a:solidFill>
                  <a:schemeClr val="tx1"/>
                </a:solidFill>
              </a:rPr>
              <a:t>The </a:t>
            </a:r>
            <a:r>
              <a:rPr lang="en-US" dirty="0">
                <a:solidFill>
                  <a:schemeClr val="tx1"/>
                </a:solidFill>
              </a:rPr>
              <a:t>same study revealed that for those people who had experienced those various forms of intimidating behavior, 49% altered their handling of order clarifications or questions, 75% used avoidance techniques to clarify orders, 49% felt pressure to accept, dispense or administer a medication despite concerns, and in the most shocking bit of feedback, 31% - almost a third – </a:t>
            </a:r>
            <a:r>
              <a:rPr lang="en-US" dirty="0" smtClean="0">
                <a:solidFill>
                  <a:schemeClr val="tx1"/>
                </a:solidFill>
              </a:rPr>
              <a:t>allowed </a:t>
            </a:r>
            <a:r>
              <a:rPr lang="en-US" dirty="0">
                <a:solidFill>
                  <a:schemeClr val="tx1"/>
                </a:solidFill>
              </a:rPr>
              <a:t>a physician to </a:t>
            </a:r>
            <a:r>
              <a:rPr lang="en-US" dirty="0" smtClean="0">
                <a:solidFill>
                  <a:schemeClr val="tx1"/>
                </a:solidFill>
              </a:rPr>
              <a:t>order medication </a:t>
            </a:r>
            <a:r>
              <a:rPr lang="en-US" dirty="0">
                <a:solidFill>
                  <a:schemeClr val="tx1"/>
                </a:solidFill>
              </a:rPr>
              <a:t>despite concerns</a:t>
            </a:r>
            <a:r>
              <a:rPr lang="en-US" dirty="0" smtClean="0">
                <a:solidFill>
                  <a:schemeClr val="tx1"/>
                </a:solidFill>
              </a:rPr>
              <a:t>. Now, let’s learn more about managing our strengths toward the goal of reducing power distance and building and promoting effective collegial interactive teams.</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398"/>
            <a:ext cx="5410199" cy="399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458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019800" y="152400"/>
            <a:ext cx="3124200" cy="304800"/>
          </a:xfrm>
        </p:spPr>
        <p:txBody>
          <a:bodyPr/>
          <a:lstStyle/>
          <a:p>
            <a:r>
              <a:rPr lang="en-US" dirty="0" smtClean="0"/>
              <a:t>Slide 36: Managing strengths – diverging paths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Sid:</a:t>
            </a:r>
            <a:r>
              <a:rPr lang="en-US" dirty="0" smtClean="0"/>
              <a:t> </a:t>
            </a:r>
            <a:r>
              <a:rPr lang="en-US" dirty="0">
                <a:solidFill>
                  <a:schemeClr val="tx1"/>
                </a:solidFill>
              </a:rPr>
              <a:t>In her book </a:t>
            </a:r>
            <a:r>
              <a:rPr lang="en-US" dirty="0" smtClean="0">
                <a:solidFill>
                  <a:schemeClr val="tx1"/>
                </a:solidFill>
              </a:rPr>
              <a:t>“Overcoming Your </a:t>
            </a:r>
            <a:r>
              <a:rPr lang="en-US" dirty="0">
                <a:solidFill>
                  <a:schemeClr val="tx1"/>
                </a:solidFill>
              </a:rPr>
              <a:t>Strengths”, bestselling author Lois Frankel details how one’s personal strengths can become either assets or liabilities, depending on how they are managed and complimented by other skills.  As the paths diverge, strengths that become assets will lead to reliable behaviors while those that become liabilities will become unreliable behaviors.</a:t>
            </a:r>
          </a:p>
          <a:p>
            <a:r>
              <a:rPr lang="en-US" dirty="0">
                <a:solidFill>
                  <a:schemeClr val="tx1"/>
                </a:solidFill>
              </a:rPr>
              <a:t> </a:t>
            </a: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410199" cy="398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326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37: The disruptive path</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Sid:</a:t>
            </a:r>
            <a:r>
              <a:rPr lang="en-US" dirty="0" smtClean="0"/>
              <a:t> </a:t>
            </a:r>
            <a:r>
              <a:rPr lang="en-US" dirty="0">
                <a:solidFill>
                  <a:schemeClr val="tx1"/>
                </a:solidFill>
              </a:rPr>
              <a:t>Let me demonstrate my point using an example. Here we see six attributes that are common to most physicians just by the nature of what it takes to get through their many years of education and training – intelligence, independence, objectivity, analytic capability, sense of urgency, and being an influencer.  </a:t>
            </a:r>
            <a:r>
              <a:rPr lang="en-US" dirty="0" smtClean="0">
                <a:solidFill>
                  <a:schemeClr val="tx1"/>
                </a:solidFill>
              </a:rPr>
              <a:t>But, </a:t>
            </a:r>
            <a:r>
              <a:rPr lang="en-US" dirty="0">
                <a:solidFill>
                  <a:schemeClr val="tx1"/>
                </a:solidFill>
              </a:rPr>
              <a:t>if not properly managed, these attributes can become liabilities – intelligence leads to elitism, independence leads to being team </a:t>
            </a:r>
            <a:r>
              <a:rPr lang="en-US" dirty="0" smtClean="0">
                <a:solidFill>
                  <a:schemeClr val="tx1"/>
                </a:solidFill>
              </a:rPr>
              <a:t>averse</a:t>
            </a:r>
            <a:r>
              <a:rPr lang="en-US" dirty="0">
                <a:solidFill>
                  <a:schemeClr val="tx1"/>
                </a:solidFill>
              </a:rPr>
              <a:t>, objectivity can turn into becoming impersonal, </a:t>
            </a:r>
            <a:r>
              <a:rPr lang="en-US" dirty="0" smtClean="0">
                <a:solidFill>
                  <a:schemeClr val="tx1"/>
                </a:solidFill>
              </a:rPr>
              <a:t>analytic </a:t>
            </a:r>
            <a:r>
              <a:rPr lang="en-US" dirty="0">
                <a:solidFill>
                  <a:schemeClr val="tx1"/>
                </a:solidFill>
              </a:rPr>
              <a:t>capability turns to being critical of others, a sense of urgency leads to impatience, and being an influencer looks like being non-supportive.  </a:t>
            </a:r>
            <a:endParaRPr lang="en-US" dirty="0" smtClean="0">
              <a:solidFill>
                <a:schemeClr val="tx1"/>
              </a:solidFill>
            </a:endParaRPr>
          </a:p>
          <a:p>
            <a:r>
              <a:rPr lang="en-US" dirty="0">
                <a:solidFill>
                  <a:schemeClr val="tx1"/>
                </a:solidFill>
              </a:rPr>
              <a:t>So, these incredible strengths become disruptive in the healthcare environment because they turn into unreliable behaviors that can then lead to human error and system breakdown, and you can see things coming out like condescension, abrasiveness, belligerence, blame and shame, insensitivity or even sabotage.   We have addressed behavior like this in our professional conduct policy, created and approved by our collective Medical Executive Committees. So please take the time to review that document thoroughly if you have not yet had the time to read it </a:t>
            </a:r>
            <a:r>
              <a:rPr lang="en-US" dirty="0" smtClean="0">
                <a:solidFill>
                  <a:schemeClr val="tx1"/>
                </a:solidFill>
              </a:rPr>
              <a:t>in </a:t>
            </a:r>
            <a:r>
              <a:rPr lang="en-US" dirty="0">
                <a:solidFill>
                  <a:schemeClr val="tx1"/>
                </a:solidFill>
              </a:rPr>
              <a:t>its entirety. </a:t>
            </a: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399"/>
            <a:ext cx="5410199" cy="396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38: The success path</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Lars:</a:t>
            </a:r>
            <a:r>
              <a:rPr lang="en-US" dirty="0" smtClean="0"/>
              <a:t> </a:t>
            </a:r>
            <a:r>
              <a:rPr lang="en-US" dirty="0">
                <a:solidFill>
                  <a:schemeClr val="tx1"/>
                </a:solidFill>
              </a:rPr>
              <a:t>Here’s the good news.  These same strengths can be turned into assets that lead to success and reliability.  Intelligence becomes competence, independence becomes confidence, objectivity becomes critical thinking, </a:t>
            </a:r>
            <a:r>
              <a:rPr lang="en-US" dirty="0" smtClean="0">
                <a:solidFill>
                  <a:schemeClr val="tx1"/>
                </a:solidFill>
              </a:rPr>
              <a:t>analytic capability becomes good  </a:t>
            </a:r>
            <a:r>
              <a:rPr lang="en-US" dirty="0">
                <a:solidFill>
                  <a:schemeClr val="tx1"/>
                </a:solidFill>
              </a:rPr>
              <a:t>problem solving, sense of urgency leads to putting safety first, and being an influencer turns to becoming a team builder.  Each of these assets contributes to building </a:t>
            </a:r>
            <a:r>
              <a:rPr lang="en-US" dirty="0" smtClean="0">
                <a:solidFill>
                  <a:schemeClr val="tx1"/>
                </a:solidFill>
              </a:rPr>
              <a:t>the High </a:t>
            </a:r>
            <a:r>
              <a:rPr lang="en-US" dirty="0">
                <a:solidFill>
                  <a:schemeClr val="tx1"/>
                </a:solidFill>
              </a:rPr>
              <a:t>Reliability Organization we’re looking for</a:t>
            </a:r>
            <a:r>
              <a:rPr lang="en-US" dirty="0" smtClean="0">
                <a:solidFill>
                  <a:schemeClr val="tx1"/>
                </a:solidFill>
              </a:rPr>
              <a:t>, - Preoccupation </a:t>
            </a:r>
            <a:r>
              <a:rPr lang="en-US" dirty="0">
                <a:solidFill>
                  <a:schemeClr val="tx1"/>
                </a:solidFill>
              </a:rPr>
              <a:t>with Failure, </a:t>
            </a:r>
            <a:r>
              <a:rPr lang="en-US" dirty="0" smtClean="0">
                <a:solidFill>
                  <a:schemeClr val="tx1"/>
                </a:solidFill>
              </a:rPr>
              <a:t>Sensitivity </a:t>
            </a:r>
            <a:r>
              <a:rPr lang="en-US" dirty="0">
                <a:solidFill>
                  <a:schemeClr val="tx1"/>
                </a:solidFill>
              </a:rPr>
              <a:t>to Operations, Reluctance to Simplify, Commitment to </a:t>
            </a:r>
            <a:r>
              <a:rPr lang="en-US" dirty="0" smtClean="0">
                <a:solidFill>
                  <a:schemeClr val="tx1"/>
                </a:solidFill>
              </a:rPr>
              <a:t>Resilience, </a:t>
            </a:r>
            <a:r>
              <a:rPr lang="en-US" dirty="0">
                <a:solidFill>
                  <a:schemeClr val="tx1"/>
                </a:solidFill>
              </a:rPr>
              <a:t>and Deference to Expertise.   </a:t>
            </a:r>
            <a:endParaRPr lang="en-US" dirty="0" smtClean="0">
              <a:solidFill>
                <a:schemeClr val="tx1"/>
              </a:solidFill>
            </a:endParaRPr>
          </a:p>
          <a:p>
            <a:r>
              <a:rPr lang="en-US" dirty="0" smtClean="0">
                <a:solidFill>
                  <a:schemeClr val="tx1"/>
                </a:solidFill>
              </a:rPr>
              <a:t>Our </a:t>
            </a:r>
            <a:r>
              <a:rPr lang="en-US" dirty="0">
                <a:solidFill>
                  <a:schemeClr val="tx1"/>
                </a:solidFill>
              </a:rPr>
              <a:t>professional conduct policy provides further guidance on the attributes we are looking for in the members of our medical </a:t>
            </a:r>
            <a:r>
              <a:rPr lang="en-US" dirty="0" smtClean="0">
                <a:solidFill>
                  <a:schemeClr val="tx1"/>
                </a:solidFill>
              </a:rPr>
              <a:t>staff around </a:t>
            </a:r>
            <a:r>
              <a:rPr lang="en-US" dirty="0">
                <a:solidFill>
                  <a:schemeClr val="tx1"/>
                </a:solidFill>
              </a:rPr>
              <a:t>treating patients, visitors and </a:t>
            </a:r>
            <a:r>
              <a:rPr lang="en-US" dirty="0" smtClean="0">
                <a:solidFill>
                  <a:schemeClr val="tx1"/>
                </a:solidFill>
              </a:rPr>
              <a:t>other team members with </a:t>
            </a:r>
            <a:r>
              <a:rPr lang="en-US" dirty="0">
                <a:solidFill>
                  <a:schemeClr val="tx1"/>
                </a:solidFill>
              </a:rPr>
              <a:t>courtesy, dignity and respect.  Please consult this policy </a:t>
            </a:r>
            <a:r>
              <a:rPr lang="en-US" dirty="0" smtClean="0">
                <a:solidFill>
                  <a:schemeClr val="tx1"/>
                </a:solidFill>
              </a:rPr>
              <a:t>for </a:t>
            </a:r>
            <a:r>
              <a:rPr lang="en-US" dirty="0">
                <a:solidFill>
                  <a:schemeClr val="tx1"/>
                </a:solidFill>
              </a:rPr>
              <a:t>more details. A link to the policy is provided at the end of this training</a:t>
            </a:r>
            <a:r>
              <a:rPr lang="en-US" dirty="0" smtClean="0">
                <a:solidFill>
                  <a:schemeClr val="tx1"/>
                </a:solidFill>
              </a:rPr>
              <a:t>.</a:t>
            </a:r>
            <a:endParaRPr lang="en-US" dirty="0">
              <a:solidFill>
                <a:schemeClr val="tx1"/>
              </a:solidFill>
            </a:endParaRPr>
          </a:p>
          <a:p>
            <a:r>
              <a:rPr lang="en-US" dirty="0">
                <a:solidFill>
                  <a:schemeClr val="tx1"/>
                </a:solidFill>
              </a:rPr>
              <a:t> </a:t>
            </a: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5410199" cy="396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16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19800" y="152400"/>
            <a:ext cx="2812208" cy="304800"/>
          </a:xfrm>
        </p:spPr>
        <p:txBody>
          <a:bodyPr/>
          <a:lstStyle/>
          <a:p>
            <a:r>
              <a:rPr lang="en-US" dirty="0" smtClean="0"/>
              <a:t>Slide 3: Question </a:t>
            </a:r>
            <a:endParaRPr lang="en-US" dirty="0"/>
          </a:p>
        </p:txBody>
      </p:sp>
      <p:sp>
        <p:nvSpPr>
          <p:cNvPr id="5" name="Text Placeholder 4"/>
          <p:cNvSpPr>
            <a:spLocks noGrp="1"/>
          </p:cNvSpPr>
          <p:nvPr>
            <p:ph type="body" sz="quarter" idx="14"/>
          </p:nvPr>
        </p:nvSpPr>
        <p:spPr>
          <a:xfrm>
            <a:off x="6858000" y="647700"/>
            <a:ext cx="2103120" cy="1790700"/>
          </a:xfrm>
        </p:spPr>
        <p:txBody>
          <a:bodyPr>
            <a:normAutofit/>
          </a:bodyPr>
          <a:lstStyle/>
          <a:p>
            <a:r>
              <a:rPr lang="en-US" sz="1000" dirty="0" smtClean="0">
                <a:solidFill>
                  <a:schemeClr val="tx1"/>
                </a:solidFill>
              </a:rPr>
              <a:t>Question</a:t>
            </a:r>
            <a:endParaRPr lang="en-US" sz="1000" dirty="0">
              <a:solidFill>
                <a:schemeClr val="tx1"/>
              </a:solidFill>
            </a:endParaRPr>
          </a:p>
        </p:txBody>
      </p:sp>
      <p:sp>
        <p:nvSpPr>
          <p:cNvPr id="7" name="Text Placeholder 6"/>
          <p:cNvSpPr>
            <a:spLocks noGrp="1"/>
          </p:cNvSpPr>
          <p:nvPr>
            <p:ph type="body" sz="quarter" idx="16"/>
          </p:nvPr>
        </p:nvSpPr>
        <p:spPr>
          <a:xfrm>
            <a:off x="304800" y="4724400"/>
            <a:ext cx="8734425" cy="1828800"/>
          </a:xfrm>
        </p:spPr>
        <p:txBody>
          <a:bodyPr>
            <a:normAutofit/>
          </a:bodyPr>
          <a:lstStyle/>
          <a:p>
            <a:r>
              <a:rPr lang="en-US" b="1" i="1" dirty="0" smtClean="0">
                <a:solidFill>
                  <a:srgbClr val="C00000"/>
                </a:solidFill>
              </a:rPr>
              <a:t>Here is the text that pops up if they get </a:t>
            </a:r>
            <a:r>
              <a:rPr lang="en-US" b="1" i="1" dirty="0">
                <a:solidFill>
                  <a:srgbClr val="C00000"/>
                </a:solidFill>
              </a:rPr>
              <a:t>it wrong: </a:t>
            </a:r>
            <a:endParaRPr lang="en-US" i="1" dirty="0">
              <a:solidFill>
                <a:srgbClr val="C00000"/>
              </a:solidFill>
            </a:endParaRPr>
          </a:p>
          <a:p>
            <a:r>
              <a:rPr lang="en-US" i="1" dirty="0" smtClean="0">
                <a:solidFill>
                  <a:srgbClr val="C00000"/>
                </a:solidFill>
              </a:rPr>
              <a:t>The </a:t>
            </a:r>
            <a:r>
              <a:rPr lang="en-US" i="1" dirty="0">
                <a:solidFill>
                  <a:srgbClr val="C00000"/>
                </a:solidFill>
              </a:rPr>
              <a:t>answers from top to bottom are false, false, true. Not all of your matches were correct.  Consider the following information about the healthcare statements:</a:t>
            </a:r>
          </a:p>
          <a:p>
            <a:pPr marL="171450" indent="-171450">
              <a:buFont typeface="Arial" panose="020B0604020202020204" pitchFamily="34" charset="0"/>
              <a:buChar char="•"/>
            </a:pPr>
            <a:r>
              <a:rPr lang="en-US" i="1" dirty="0" smtClean="0">
                <a:solidFill>
                  <a:srgbClr val="C00000"/>
                </a:solidFill>
              </a:rPr>
              <a:t>Serious </a:t>
            </a:r>
            <a:r>
              <a:rPr lang="en-US" i="1" dirty="0">
                <a:solidFill>
                  <a:srgbClr val="C00000"/>
                </a:solidFill>
              </a:rPr>
              <a:t>safety events are actually more commonly associated with basic functions such as poor communication at patient handoff, failure to stop when in doubt, or not voicing a concern when you are part of a healthcare team.</a:t>
            </a:r>
          </a:p>
          <a:p>
            <a:pPr marL="171450" indent="-171450">
              <a:buFont typeface="Arial" panose="020B0604020202020204" pitchFamily="34" charset="0"/>
              <a:buChar char="•"/>
            </a:pPr>
            <a:r>
              <a:rPr lang="en-US" i="1" dirty="0" smtClean="0">
                <a:solidFill>
                  <a:srgbClr val="C00000"/>
                </a:solidFill>
              </a:rPr>
              <a:t>Actually</a:t>
            </a:r>
            <a:r>
              <a:rPr lang="en-US" i="1" dirty="0">
                <a:solidFill>
                  <a:srgbClr val="C00000"/>
                </a:solidFill>
              </a:rPr>
              <a:t>, safety procedures from other high tech industries such as aviation and nuclear energy are effective in healthcare.</a:t>
            </a:r>
          </a:p>
          <a:p>
            <a:pPr marL="171450" indent="-171450">
              <a:buFont typeface="Arial" panose="020B0604020202020204" pitchFamily="34" charset="0"/>
              <a:buChar char="•"/>
            </a:pPr>
            <a:r>
              <a:rPr lang="en-US" i="1" dirty="0" smtClean="0">
                <a:solidFill>
                  <a:srgbClr val="C00000"/>
                </a:solidFill>
              </a:rPr>
              <a:t>Safety </a:t>
            </a:r>
            <a:r>
              <a:rPr lang="en-US" i="1" dirty="0">
                <a:solidFill>
                  <a:srgbClr val="C00000"/>
                </a:solidFill>
              </a:rPr>
              <a:t>is a simple, fundamental practice that we must do in every dimension, every time</a:t>
            </a:r>
            <a:r>
              <a:rPr lang="en-US" i="1" dirty="0" smtClean="0">
                <a:solidFill>
                  <a:srgbClr val="C00000"/>
                </a:solidFill>
              </a:rPr>
              <a:t>.</a:t>
            </a:r>
            <a:endParaRPr lang="en-US" i="1" dirty="0">
              <a:solidFill>
                <a:srgbClr val="C00000"/>
              </a:solidFill>
            </a:endParaRPr>
          </a:p>
          <a:p>
            <a:endParaRPr lang="en-US" dirty="0">
              <a:solidFill>
                <a:srgbClr val="C00000"/>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00" dirty="0">
              <a:solidFill>
                <a:schemeClr val="tx1"/>
              </a:solidFill>
            </a:endParaRPr>
          </a:p>
        </p:txBody>
      </p:sp>
      <p:sp>
        <p:nvSpPr>
          <p:cNvPr id="14" name="Text Placeholder 1"/>
          <p:cNvSpPr>
            <a:spLocks noGrp="1"/>
          </p:cNvSpPr>
          <p:nvPr>
            <p:ph type="body" sz="quarter" idx="10"/>
          </p:nvPr>
        </p:nvSpPr>
        <p:spPr>
          <a:xfrm>
            <a:off x="1066800" y="152400"/>
            <a:ext cx="3733800" cy="304800"/>
          </a:xfrm>
        </p:spPr>
        <p:txBody>
          <a:bodyPr/>
          <a:lstStyle/>
          <a:p>
            <a:r>
              <a:rPr lang="en-US" dirty="0" smtClean="0">
                <a:solidFill>
                  <a:schemeClr val="tx1"/>
                </a:solidFill>
              </a:rPr>
              <a:t>First, Do No Harm CBL for medical staff - CIT</a:t>
            </a:r>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5301"/>
            <a:ext cx="5410199" cy="397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52860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5943600" y="152400"/>
            <a:ext cx="3352800" cy="304800"/>
          </a:xfrm>
        </p:spPr>
        <p:txBody>
          <a:bodyPr/>
          <a:lstStyle/>
          <a:p>
            <a:r>
              <a:rPr lang="en-US" dirty="0" smtClean="0"/>
              <a:t>Slide 39: </a:t>
            </a:r>
            <a:r>
              <a:rPr lang="en-US" dirty="0"/>
              <a:t>Caution! Providers and power gradient</a:t>
            </a:r>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Sid:</a:t>
            </a:r>
            <a:r>
              <a:rPr lang="en-US" dirty="0" smtClean="0"/>
              <a:t> </a:t>
            </a:r>
            <a:r>
              <a:rPr lang="en-US" dirty="0">
                <a:solidFill>
                  <a:schemeClr val="tx1"/>
                </a:solidFill>
              </a:rPr>
              <a:t>Be on the lookout and listen for staff and residents who are attempting to address perceived power distance, because you might not even recognize it due to your position towards the top of the gradient.  Our </a:t>
            </a:r>
            <a:r>
              <a:rPr lang="en-US" dirty="0" smtClean="0">
                <a:solidFill>
                  <a:schemeClr val="tx1"/>
                </a:solidFill>
              </a:rPr>
              <a:t>Novant Health </a:t>
            </a:r>
            <a:r>
              <a:rPr lang="en-US" dirty="0">
                <a:solidFill>
                  <a:schemeClr val="tx1"/>
                </a:solidFill>
              </a:rPr>
              <a:t>Safety Behaviors provide us with a toolkit of safety </a:t>
            </a:r>
            <a:r>
              <a:rPr lang="en-US" dirty="0" smtClean="0">
                <a:solidFill>
                  <a:schemeClr val="tx1"/>
                </a:solidFill>
              </a:rPr>
              <a:t>codewords </a:t>
            </a:r>
            <a:r>
              <a:rPr lang="en-US" dirty="0">
                <a:solidFill>
                  <a:schemeClr val="tx1"/>
                </a:solidFill>
              </a:rPr>
              <a:t>that can help indicate when a colleague or staff member is trying to tell us something important about the safety of our patients.  </a:t>
            </a:r>
            <a:endParaRPr lang="en-US" dirty="0" smtClean="0">
              <a:solidFill>
                <a:schemeClr val="tx1"/>
              </a:solidFill>
            </a:endParaRPr>
          </a:p>
          <a:p>
            <a:r>
              <a:rPr lang="en-US" dirty="0" smtClean="0">
                <a:solidFill>
                  <a:schemeClr val="tx1"/>
                </a:solidFill>
              </a:rPr>
              <a:t>Encourage </a:t>
            </a:r>
            <a:r>
              <a:rPr lang="en-US" dirty="0">
                <a:solidFill>
                  <a:schemeClr val="tx1"/>
                </a:solidFill>
              </a:rPr>
              <a:t>the use of terms like “Let me ask a Clarifying </a:t>
            </a:r>
            <a:r>
              <a:rPr lang="en-US" dirty="0" smtClean="0">
                <a:solidFill>
                  <a:schemeClr val="tx1"/>
                </a:solidFill>
              </a:rPr>
              <a:t>Question; </a:t>
            </a:r>
            <a:r>
              <a:rPr lang="en-US" dirty="0">
                <a:solidFill>
                  <a:schemeClr val="tx1"/>
                </a:solidFill>
              </a:rPr>
              <a:t>I have a </a:t>
            </a:r>
            <a:r>
              <a:rPr lang="en-US" dirty="0" smtClean="0">
                <a:solidFill>
                  <a:schemeClr val="tx1"/>
                </a:solidFill>
              </a:rPr>
              <a:t>CONCERN; </a:t>
            </a:r>
            <a:r>
              <a:rPr lang="en-US" dirty="0">
                <a:solidFill>
                  <a:schemeClr val="tx1"/>
                </a:solidFill>
              </a:rPr>
              <a:t>Let me check with my Chain of </a:t>
            </a:r>
            <a:r>
              <a:rPr lang="en-US" dirty="0" smtClean="0">
                <a:solidFill>
                  <a:schemeClr val="tx1"/>
                </a:solidFill>
              </a:rPr>
              <a:t>Command; </a:t>
            </a:r>
            <a:r>
              <a:rPr lang="en-US" dirty="0">
                <a:solidFill>
                  <a:schemeClr val="tx1"/>
                </a:solidFill>
              </a:rPr>
              <a:t>and Let me repeat that back”.  These are all part of our verbal vocabulary we’re trying to engrain in our culture to help empower staff to speak up for patient safety.  Ask staff to use your first name when not in the presence of a patient to help overcome these barriers as well.  It is not a sign of disrespect but rather a powerful way to flatten hierarchies</a:t>
            </a:r>
            <a:r>
              <a:rPr lang="en-US" dirty="0" smtClean="0">
                <a:solidFill>
                  <a:schemeClr val="tx1"/>
                </a:solidFill>
              </a:rPr>
              <a:t>.</a:t>
            </a:r>
            <a:r>
              <a:rPr lang="en-US" dirty="0" smtClean="0">
                <a:solidFill>
                  <a:srgbClr val="C00000"/>
                </a:solidFill>
              </a:rPr>
              <a:t> </a:t>
            </a:r>
            <a:r>
              <a:rPr lang="en-US" b="1" dirty="0">
                <a:solidFill>
                  <a:schemeClr val="tx1"/>
                </a:solidFill>
              </a:rPr>
              <a:t>(Continued on next slide)</a:t>
            </a:r>
            <a:r>
              <a:rPr lang="en-US" dirty="0"/>
              <a:t> </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50"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5410199" cy="398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980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5943600" y="152400"/>
            <a:ext cx="3200400" cy="304800"/>
          </a:xfrm>
        </p:spPr>
        <p:txBody>
          <a:bodyPr/>
          <a:lstStyle/>
          <a:p>
            <a:r>
              <a:rPr lang="en-US" sz="1000" dirty="0"/>
              <a:t>Slide </a:t>
            </a:r>
            <a:r>
              <a:rPr lang="en-US" sz="1000" dirty="0" smtClean="0"/>
              <a:t>39: Caution! Providers and power gradient (cont)</a:t>
            </a:r>
            <a:endParaRPr lang="en-US" sz="1000"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Sid:</a:t>
            </a:r>
            <a:r>
              <a:rPr lang="en-US" dirty="0" smtClean="0"/>
              <a:t> </a:t>
            </a:r>
            <a:r>
              <a:rPr lang="en-US" b="1" dirty="0" smtClean="0">
                <a:solidFill>
                  <a:schemeClr val="tx1"/>
                </a:solidFill>
              </a:rPr>
              <a:t>(Continued from previous slide)</a:t>
            </a:r>
            <a:r>
              <a:rPr lang="en-US" dirty="0" smtClean="0"/>
              <a:t> </a:t>
            </a:r>
            <a:r>
              <a:rPr lang="en-US" dirty="0">
                <a:solidFill>
                  <a:schemeClr val="tx1"/>
                </a:solidFill>
              </a:rPr>
              <a:t>Use these terms and role-model them in your own practice.  Ask </a:t>
            </a:r>
            <a:r>
              <a:rPr lang="en-US" dirty="0" smtClean="0">
                <a:solidFill>
                  <a:schemeClr val="tx1"/>
                </a:solidFill>
              </a:rPr>
              <a:t>team members </a:t>
            </a:r>
            <a:r>
              <a:rPr lang="en-US" dirty="0">
                <a:solidFill>
                  <a:schemeClr val="tx1"/>
                </a:solidFill>
              </a:rPr>
              <a:t>to give you details about a </a:t>
            </a:r>
            <a:r>
              <a:rPr lang="en-US" dirty="0" smtClean="0">
                <a:solidFill>
                  <a:schemeClr val="tx1"/>
                </a:solidFill>
              </a:rPr>
              <a:t>patient’s </a:t>
            </a:r>
            <a:r>
              <a:rPr lang="en-US" dirty="0">
                <a:solidFill>
                  <a:schemeClr val="tx1"/>
                </a:solidFill>
              </a:rPr>
              <a:t>condition in an SBAR, ask them to read or repeat-back important information, and listen for the various safety phrases you see on this slide.  </a:t>
            </a:r>
            <a:endParaRPr lang="en-US" dirty="0" smtClean="0">
              <a:solidFill>
                <a:schemeClr val="tx1"/>
              </a:solidFill>
            </a:endParaRPr>
          </a:p>
          <a:p>
            <a:r>
              <a:rPr lang="en-US" dirty="0" smtClean="0">
                <a:solidFill>
                  <a:schemeClr val="tx1"/>
                </a:solidFill>
              </a:rPr>
              <a:t>Remember </a:t>
            </a:r>
            <a:r>
              <a:rPr lang="en-US" dirty="0">
                <a:solidFill>
                  <a:schemeClr val="tx1"/>
                </a:solidFill>
              </a:rPr>
              <a:t>our High Reliability principle #3 – Reluctance to Simplify interpretations, which in a nutshell means we’re not afraid to ask questions and voice safety concerns.  We really are just trying to improve information sharing, which does not take away from your authority as a physician </a:t>
            </a:r>
            <a:r>
              <a:rPr lang="en-US" dirty="0" smtClean="0">
                <a:solidFill>
                  <a:schemeClr val="tx1"/>
                </a:solidFill>
              </a:rPr>
              <a:t>or leader </a:t>
            </a:r>
            <a:r>
              <a:rPr lang="en-US" dirty="0">
                <a:solidFill>
                  <a:schemeClr val="tx1"/>
                </a:solidFill>
              </a:rPr>
              <a:t>of a care team to make the decisions needed to provide high-quality care to your patients.  What these codewords do is help to build that collegial environment that we know can help to catch errors while reducing events of harm</a:t>
            </a:r>
            <a:r>
              <a:rPr lang="en-US" dirty="0" smtClean="0">
                <a:solidFill>
                  <a:schemeClr val="tx1"/>
                </a:solidFill>
              </a:rPr>
              <a:t>.</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50"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5410199" cy="398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071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895600" cy="304800"/>
          </a:xfrm>
        </p:spPr>
        <p:txBody>
          <a:bodyPr/>
          <a:lstStyle/>
          <a:p>
            <a:r>
              <a:rPr lang="en-US" dirty="0" smtClean="0"/>
              <a:t>Slide 40: Power distance at Novant Health</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Doug: </a:t>
            </a:r>
            <a:r>
              <a:rPr lang="en-US" dirty="0" smtClean="0">
                <a:solidFill>
                  <a:schemeClr val="tx1"/>
                </a:solidFill>
              </a:rPr>
              <a:t>You </a:t>
            </a:r>
            <a:r>
              <a:rPr lang="en-US" dirty="0">
                <a:solidFill>
                  <a:schemeClr val="tx1"/>
                </a:solidFill>
              </a:rPr>
              <a:t>may think this concept of Power Distance is interesting but doesn’t really apply at </a:t>
            </a:r>
            <a:r>
              <a:rPr lang="en-US" dirty="0" smtClean="0">
                <a:solidFill>
                  <a:schemeClr val="tx1"/>
                </a:solidFill>
              </a:rPr>
              <a:t>Novant Health.  </a:t>
            </a:r>
            <a:r>
              <a:rPr lang="en-US" dirty="0">
                <a:solidFill>
                  <a:schemeClr val="tx1"/>
                </a:solidFill>
              </a:rPr>
              <a:t>Well, let me tell you a story of how it came to bear at one of our facilities and how a nurse’s commitment to escalating a concern resulted in avoiding harm to a patient.</a:t>
            </a:r>
          </a:p>
          <a:p>
            <a:r>
              <a:rPr lang="en-US" b="1" dirty="0" smtClean="0">
                <a:solidFill>
                  <a:schemeClr val="tx1"/>
                </a:solidFill>
              </a:rPr>
              <a:t>Michael: </a:t>
            </a:r>
            <a:r>
              <a:rPr lang="en-US" dirty="0" smtClean="0">
                <a:solidFill>
                  <a:schemeClr val="tx1"/>
                </a:solidFill>
              </a:rPr>
              <a:t>A </a:t>
            </a:r>
            <a:r>
              <a:rPr lang="en-US" dirty="0">
                <a:solidFill>
                  <a:schemeClr val="tx1"/>
                </a:solidFill>
              </a:rPr>
              <a:t>nurse noticed that her patient was deteriorating and contacted the inpatient care physician responsible. The physician was in the emergency department treating another patient </a:t>
            </a:r>
            <a:r>
              <a:rPr lang="en-US" dirty="0" smtClean="0">
                <a:solidFill>
                  <a:schemeClr val="tx1"/>
                </a:solidFill>
              </a:rPr>
              <a:t>and was </a:t>
            </a:r>
            <a:r>
              <a:rPr lang="en-US" dirty="0">
                <a:solidFill>
                  <a:schemeClr val="tx1"/>
                </a:solidFill>
              </a:rPr>
              <a:t>resistive to responding quickly. Concerned, the nurse ARCC’d it up, using the chain of command to contact the rapid response team for immediate </a:t>
            </a:r>
            <a:r>
              <a:rPr lang="en-US" dirty="0" smtClean="0">
                <a:solidFill>
                  <a:schemeClr val="tx1"/>
                </a:solidFill>
              </a:rPr>
              <a:t>action. </a:t>
            </a:r>
            <a:r>
              <a:rPr lang="en-US" dirty="0">
                <a:solidFill>
                  <a:schemeClr val="tx1"/>
                </a:solidFill>
              </a:rPr>
              <a:t>The rapid response team assessed the patient and moved the patient to the Intensive Care Unit. The patient was intubated 30 minutes later. Upon realizing the patient was moved to the ICU, the physician was upset because of the transfer without his input.  After visiting the patient, the physician understood how ill the patient was and realized the move to the ICU was appropriate. The next morning, the physician made a point to visit with the nurse and apologize for being upset and </a:t>
            </a:r>
            <a:r>
              <a:rPr lang="en-US" dirty="0" smtClean="0">
                <a:solidFill>
                  <a:schemeClr val="tx1"/>
                </a:solidFill>
              </a:rPr>
              <a:t>vocal</a:t>
            </a:r>
            <a:r>
              <a:rPr lang="en-US" dirty="0">
                <a:solidFill>
                  <a:schemeClr val="tx1"/>
                </a:solidFill>
              </a:rPr>
              <a:t>. </a:t>
            </a:r>
            <a:r>
              <a:rPr lang="en-US" b="1" dirty="0" smtClean="0">
                <a:solidFill>
                  <a:schemeClr val="tx1"/>
                </a:solidFill>
              </a:rPr>
              <a:t>(</a:t>
            </a:r>
            <a:r>
              <a:rPr lang="en-US" b="1" dirty="0">
                <a:solidFill>
                  <a:schemeClr val="tx1"/>
                </a:solidFill>
              </a:rPr>
              <a:t>Continued on next slide)</a:t>
            </a:r>
            <a:r>
              <a:rPr lang="en-US" dirty="0"/>
              <a:t> </a:t>
            </a:r>
            <a:endParaRPr lang="en-US" alt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5300"/>
            <a:ext cx="5410200" cy="398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760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5943600" y="152400"/>
            <a:ext cx="3352800" cy="304800"/>
          </a:xfrm>
        </p:spPr>
        <p:txBody>
          <a:bodyPr/>
          <a:lstStyle/>
          <a:p>
            <a:r>
              <a:rPr lang="en-US" dirty="0"/>
              <a:t>Slide </a:t>
            </a:r>
            <a:r>
              <a:rPr lang="en-US" dirty="0" smtClean="0"/>
              <a:t>40: </a:t>
            </a:r>
            <a:r>
              <a:rPr lang="en-US" dirty="0"/>
              <a:t>Power distance at Novant </a:t>
            </a:r>
            <a:r>
              <a:rPr lang="en-US" dirty="0" smtClean="0"/>
              <a:t>Health (cont)</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b="1" dirty="0" smtClean="0">
                <a:solidFill>
                  <a:schemeClr val="tx1"/>
                </a:solidFill>
              </a:rPr>
              <a:t>Doug (continued from previous slide): </a:t>
            </a:r>
            <a:r>
              <a:rPr lang="en-US" dirty="0" smtClean="0">
                <a:solidFill>
                  <a:schemeClr val="tx1"/>
                </a:solidFill>
              </a:rPr>
              <a:t>The </a:t>
            </a:r>
            <a:r>
              <a:rPr lang="en-US" dirty="0">
                <a:solidFill>
                  <a:schemeClr val="tx1"/>
                </a:solidFill>
              </a:rPr>
              <a:t>physician likely thought he was doing the best for his patient, yet he might not have realized how his behavior could affect the situation. By apologizing to the nurse and thanking her for being persistent, the physician solidified their shared commitment to patient safety and reduced the power distance. Had he said nothing, the physician would have increased the power distance</a:t>
            </a:r>
            <a:r>
              <a:rPr lang="en-US" dirty="0" smtClean="0">
                <a:solidFill>
                  <a:schemeClr val="tx1"/>
                </a:solidFill>
              </a:rPr>
              <a:t>.</a:t>
            </a:r>
          </a:p>
          <a:p>
            <a:r>
              <a:rPr lang="en-US" dirty="0" smtClean="0">
                <a:solidFill>
                  <a:schemeClr val="tx1"/>
                </a:solidFill>
              </a:rPr>
              <a:t>Now, let’s answer another quiz question. Then, we’ll hear a great collegial interactive teamwork success story. </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5300"/>
            <a:ext cx="5410200" cy="398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227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41: Question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399"/>
            <a:ext cx="5410199" cy="397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006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42: Miracle on the Hudson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Steve:</a:t>
            </a:r>
            <a:r>
              <a:rPr lang="en-US" dirty="0" smtClean="0"/>
              <a:t> </a:t>
            </a:r>
            <a:r>
              <a:rPr lang="en-US" dirty="0">
                <a:solidFill>
                  <a:schemeClr val="tx1"/>
                </a:solidFill>
              </a:rPr>
              <a:t>To demonstrate teamwork at its finest, I’d like to show you a short video clip </a:t>
            </a:r>
            <a:r>
              <a:rPr lang="en-US" dirty="0" smtClean="0">
                <a:solidFill>
                  <a:schemeClr val="tx1"/>
                </a:solidFill>
              </a:rPr>
              <a:t>on the next slide of </a:t>
            </a:r>
            <a:r>
              <a:rPr lang="en-US" dirty="0">
                <a:solidFill>
                  <a:schemeClr val="tx1"/>
                </a:solidFill>
              </a:rPr>
              <a:t>an event I’m sure you will recognize.  We all heard about the miraculous landing of US Airways flight 1549 on the Hudson and may have been transfixed by the rescue efforts of the ferry boat crews who pulled the stranded passengers to safety.  But I want you to listen to the audio tapes from the cockpit voice recorders that have been added to this animated recreation of the event in real time.  As you watch and listen, think about the different elements of good team work in action.</a:t>
            </a: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410199" cy="395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844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43: Miracle on the Hudson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4349"/>
            <a:ext cx="5410199" cy="397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586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44: The power of teamwork</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Steve:</a:t>
            </a:r>
            <a:r>
              <a:rPr lang="en-US" dirty="0" smtClean="0"/>
              <a:t> </a:t>
            </a:r>
            <a:r>
              <a:rPr lang="en-US" dirty="0">
                <a:solidFill>
                  <a:schemeClr val="tx1"/>
                </a:solidFill>
              </a:rPr>
              <a:t>The first thing that is evident from that clip is how quickly it all happened.  The rapid-cycle decision making process was made possible because the crew had briefed those contingencies thousands of times in the past.  The pilots were not only communicating with the air traffic controller, but with each other as well.  Post flight interviews detailed how the copilot, Jeff Skiles, was actually the pilot flying when they hit the flock of birds.  But there was a quick change of command with clear terminology – “I have the jet” followed by “Roger – you have the jet”.  As Captain Sullenberger took over, the copilot started going through the emergency checklists to ensure they had covered all the procedures. </a:t>
            </a:r>
            <a:r>
              <a:rPr lang="en-US" b="1" dirty="0">
                <a:solidFill>
                  <a:schemeClr val="tx1"/>
                </a:solidFill>
              </a:rPr>
              <a:t>(Continued </a:t>
            </a:r>
            <a:r>
              <a:rPr lang="en-US" b="1" dirty="0" smtClean="0">
                <a:solidFill>
                  <a:schemeClr val="tx1"/>
                </a:solidFill>
              </a:rPr>
              <a:t>on next slide</a:t>
            </a:r>
            <a:r>
              <a:rPr lang="en-US" b="1" dirty="0">
                <a:solidFill>
                  <a:schemeClr val="tx1"/>
                </a:solidFill>
              </a:rPr>
              <a:t>)</a:t>
            </a:r>
            <a:r>
              <a:rPr lang="en-US" dirty="0"/>
              <a:t> </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410199" cy="396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529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a:t>Slide 44: The power of </a:t>
            </a:r>
            <a:r>
              <a:rPr lang="en-US" dirty="0" smtClean="0"/>
              <a:t>teamwork (cont)</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Steve:</a:t>
            </a:r>
            <a:r>
              <a:rPr lang="en-US" dirty="0" smtClean="0"/>
              <a:t> </a:t>
            </a:r>
            <a:r>
              <a:rPr lang="en-US" b="1" dirty="0" smtClean="0">
                <a:solidFill>
                  <a:schemeClr val="tx1"/>
                </a:solidFill>
              </a:rPr>
              <a:t>(Continued from previous slide)</a:t>
            </a:r>
            <a:r>
              <a:rPr lang="en-US" dirty="0" smtClean="0"/>
              <a:t> </a:t>
            </a:r>
            <a:r>
              <a:rPr lang="en-US" dirty="0">
                <a:solidFill>
                  <a:schemeClr val="tx1"/>
                </a:solidFill>
              </a:rPr>
              <a:t>You probably heard the air traffic controller giving a lot of information to the crew in terms of flight directions and emergency runways.  Sully probably didn’t have time for all that information and maybe didn’t need it – but at no time did he ever say “would you just shut up – if I want your advice I’ll ask you for it?”  Of course not.   That’s what being a team is all about – all members of a team working toward a common goal.  The crew was recognized for their heroic efforts – and not just the pilots, but the flight attendants, the air traffic controller, even some other airline employees who were jump-seating to their next duty station.  Wouldn’t it have been tragic to land that plane safely on the Hudson but have everybody drown in the back of the plane?  It was the flight attendants who got them out.  Similarly, you can be the best physician in the world but if your patient doesn’t have </a:t>
            </a:r>
            <a:r>
              <a:rPr lang="en-US" dirty="0" smtClean="0">
                <a:solidFill>
                  <a:schemeClr val="tx1"/>
                </a:solidFill>
              </a:rPr>
              <a:t>a room </a:t>
            </a:r>
            <a:r>
              <a:rPr lang="en-US" dirty="0">
                <a:solidFill>
                  <a:schemeClr val="tx1"/>
                </a:solidFill>
              </a:rPr>
              <a:t>that has been cleaned by environmental services, with working equipment maintained by bio-med and facilities, with a nursing staff and other support department team members to take care for them while they heal, then it’s not the </a:t>
            </a:r>
            <a:r>
              <a:rPr lang="en-US" dirty="0" smtClean="0">
                <a:solidFill>
                  <a:schemeClr val="tx1"/>
                </a:solidFill>
              </a:rPr>
              <a:t>remarkable</a:t>
            </a:r>
            <a:r>
              <a:rPr lang="en-US" b="1" dirty="0" smtClean="0">
                <a:solidFill>
                  <a:schemeClr val="tx1"/>
                </a:solidFill>
              </a:rPr>
              <a:t> </a:t>
            </a:r>
            <a:r>
              <a:rPr lang="en-US" dirty="0" smtClean="0">
                <a:solidFill>
                  <a:schemeClr val="tx1"/>
                </a:solidFill>
              </a:rPr>
              <a:t>experience </a:t>
            </a:r>
            <a:r>
              <a:rPr lang="en-US" dirty="0">
                <a:solidFill>
                  <a:schemeClr val="tx1"/>
                </a:solidFill>
              </a:rPr>
              <a:t>we are looking to deliver.  In other words, it takes a team to provide remarkable care.</a:t>
            </a: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50"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410199" cy="396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490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45: Novant Health safety behaviors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r>
              <a:rPr lang="en-US" sz="1000" dirty="0" smtClean="0">
                <a:solidFill>
                  <a:schemeClr val="tx1"/>
                </a:solidFill>
              </a:rPr>
              <a:t>Hovering over the numbers reveals the safety behaviors.</a:t>
            </a:r>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b="1" dirty="0">
                <a:solidFill>
                  <a:schemeClr val="tx1"/>
                </a:solidFill>
              </a:rPr>
              <a:t>Tom Z and Denise Mihal: </a:t>
            </a:r>
          </a:p>
          <a:p>
            <a:r>
              <a:rPr lang="en-US" altLang="en-US" b="1" dirty="0" smtClean="0">
                <a:solidFill>
                  <a:schemeClr val="tx1"/>
                </a:solidFill>
              </a:rPr>
              <a:t>Denise:</a:t>
            </a:r>
            <a:r>
              <a:rPr lang="en-US" dirty="0" smtClean="0"/>
              <a:t> </a:t>
            </a:r>
            <a:r>
              <a:rPr lang="en-US" dirty="0">
                <a:solidFill>
                  <a:schemeClr val="tx1"/>
                </a:solidFill>
              </a:rPr>
              <a:t>We want to use all our </a:t>
            </a:r>
            <a:r>
              <a:rPr lang="en-US" dirty="0" err="1">
                <a:solidFill>
                  <a:schemeClr val="tx1"/>
                </a:solidFill>
              </a:rPr>
              <a:t>Novant</a:t>
            </a:r>
            <a:r>
              <a:rPr lang="en-US" dirty="0">
                <a:solidFill>
                  <a:schemeClr val="tx1"/>
                </a:solidFill>
              </a:rPr>
              <a:t> Health First Do No Harm Safety Behaviors and Error Prevention Tools to develop that same sense of Collegial Interactive Teams needed to prevent events of harm.  These five safety behaviors are very effective in preventing human error, but first they have to be turned into practice habit – the first things we turn to in time of crisis.  Think of these five behaviors like this – first, be vigilant in looking for those threats to the safety of our patients – in other words, have a good questioning attitude.  Second, tell your colleagues about them – communicate them clearly.  Third – stick with what we know is right.  That’s what Red Rules are all about.  Fourth, pay attention to detail when performing safety critical activities – take just a little more time when you feel like you’re operating on autopilot.  In other words, check yourself.  Then, check each other – that’s the essence of Supporting Each Other and cross-checking. </a:t>
            </a:r>
            <a:r>
              <a:rPr lang="en-US" b="1" dirty="0" smtClean="0">
                <a:solidFill>
                  <a:schemeClr val="tx1"/>
                </a:solidFill>
              </a:rPr>
              <a:t>(</a:t>
            </a:r>
            <a:r>
              <a:rPr lang="en-US" b="1" dirty="0">
                <a:solidFill>
                  <a:schemeClr val="tx1"/>
                </a:solidFill>
              </a:rPr>
              <a:t>Continued on next slide)</a:t>
            </a:r>
            <a:r>
              <a:rPr lang="en-US" dirty="0"/>
              <a:t> </a:t>
            </a:r>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533399"/>
            <a:ext cx="5410199" cy="397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609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19800" y="152400"/>
            <a:ext cx="2812208" cy="304800"/>
          </a:xfrm>
        </p:spPr>
        <p:txBody>
          <a:bodyPr/>
          <a:lstStyle/>
          <a:p>
            <a:r>
              <a:rPr lang="en-US" dirty="0" smtClean="0"/>
              <a:t>Slide 4: Course details</a:t>
            </a:r>
            <a:endParaRPr lang="en-US" dirty="0"/>
          </a:p>
        </p:txBody>
      </p:sp>
      <p:sp>
        <p:nvSpPr>
          <p:cNvPr id="5" name="Text Placeholder 4"/>
          <p:cNvSpPr>
            <a:spLocks noGrp="1"/>
          </p:cNvSpPr>
          <p:nvPr>
            <p:ph type="body" sz="quarter" idx="14"/>
          </p:nvPr>
        </p:nvSpPr>
        <p:spPr>
          <a:xfrm>
            <a:off x="6858000" y="647700"/>
            <a:ext cx="2103120" cy="1790700"/>
          </a:xfrm>
        </p:spPr>
        <p:txBody>
          <a:bodyPr>
            <a:normAutofit/>
          </a:bodyPr>
          <a:lstStyle/>
          <a:p>
            <a:r>
              <a:rPr lang="en-US" sz="1000" dirty="0" smtClean="0">
                <a:solidFill>
                  <a:schemeClr val="tx1"/>
                </a:solidFill>
              </a:rPr>
              <a:t>CME statement. No </a:t>
            </a:r>
            <a:r>
              <a:rPr lang="en-US" sz="1000" dirty="0">
                <a:solidFill>
                  <a:schemeClr val="tx1"/>
                </a:solidFill>
              </a:rPr>
              <a:t>video or </a:t>
            </a:r>
            <a:r>
              <a:rPr lang="en-US" sz="1000" dirty="0" smtClean="0">
                <a:solidFill>
                  <a:schemeClr val="tx1"/>
                </a:solidFill>
              </a:rPr>
              <a:t>sound. </a:t>
            </a:r>
            <a:endParaRPr lang="en-US" sz="1000" dirty="0">
              <a:solidFill>
                <a:schemeClr val="tx1"/>
              </a:solidFill>
            </a:endParaRPr>
          </a:p>
        </p:txBody>
      </p:sp>
      <p:sp>
        <p:nvSpPr>
          <p:cNvPr id="7" name="Text Placeholder 6"/>
          <p:cNvSpPr>
            <a:spLocks noGrp="1"/>
          </p:cNvSpPr>
          <p:nvPr>
            <p:ph type="body" sz="quarter" idx="16"/>
          </p:nvPr>
        </p:nvSpPr>
        <p:spPr>
          <a:xfrm>
            <a:off x="304800" y="4724400"/>
            <a:ext cx="8734425" cy="166046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00" dirty="0">
              <a:solidFill>
                <a:schemeClr val="tx1"/>
              </a:solidFill>
            </a:endParaRPr>
          </a:p>
        </p:txBody>
      </p:sp>
      <p:sp>
        <p:nvSpPr>
          <p:cNvPr id="14" name="Text Placeholder 1"/>
          <p:cNvSpPr>
            <a:spLocks noGrp="1"/>
          </p:cNvSpPr>
          <p:nvPr>
            <p:ph type="body" sz="quarter" idx="10"/>
          </p:nvPr>
        </p:nvSpPr>
        <p:spPr>
          <a:xfrm>
            <a:off x="1066800" y="152400"/>
            <a:ext cx="3733800" cy="304800"/>
          </a:xfrm>
        </p:spPr>
        <p:txBody>
          <a:bodyPr/>
          <a:lstStyle/>
          <a:p>
            <a:r>
              <a:rPr lang="en-US" dirty="0" smtClean="0">
                <a:solidFill>
                  <a:schemeClr val="tx1"/>
                </a:solidFill>
              </a:rPr>
              <a:t>First, Do No Harm CBL for medical staff - CIT</a:t>
            </a:r>
            <a:endParaRPr lang="en-US"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5410199" cy="398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03411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5943600" y="152400"/>
            <a:ext cx="3124200" cy="304800"/>
          </a:xfrm>
        </p:spPr>
        <p:txBody>
          <a:bodyPr/>
          <a:lstStyle/>
          <a:p>
            <a:r>
              <a:rPr lang="en-US" dirty="0" smtClean="0"/>
              <a:t>Slide 45: Novant </a:t>
            </a:r>
            <a:r>
              <a:rPr lang="en-US" dirty="0"/>
              <a:t>Health safety </a:t>
            </a:r>
            <a:r>
              <a:rPr lang="en-US" dirty="0" smtClean="0"/>
              <a:t>behaviors (cont)</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r>
              <a:rPr lang="en-US" altLang="en-US" b="1" dirty="0" smtClean="0">
                <a:solidFill>
                  <a:schemeClr val="tx1"/>
                </a:solidFill>
              </a:rPr>
              <a:t>Tom:</a:t>
            </a:r>
            <a:r>
              <a:rPr lang="en-US" dirty="0" smtClean="0"/>
              <a:t> </a:t>
            </a:r>
            <a:r>
              <a:rPr lang="en-US" b="1" dirty="0" smtClean="0">
                <a:solidFill>
                  <a:schemeClr val="tx1"/>
                </a:solidFill>
              </a:rPr>
              <a:t>(Continued from previous slide)</a:t>
            </a:r>
            <a:r>
              <a:rPr lang="en-US" dirty="0" smtClean="0"/>
              <a:t> </a:t>
            </a:r>
            <a:r>
              <a:rPr lang="en-US" dirty="0">
                <a:solidFill>
                  <a:schemeClr val="tx1"/>
                </a:solidFill>
              </a:rPr>
              <a:t>As well, in a supportive way, point out errors on the part of peers and coworkers, and never be afraid to speak up for safety, and allow others to do so as well.  As members of the medical staff, you play a critical role in promoting Collegial Interactive Team engagement by encouraging team members to use these tools and techniques.  </a:t>
            </a:r>
          </a:p>
          <a:p>
            <a:r>
              <a:rPr lang="en-US" dirty="0">
                <a:solidFill>
                  <a:schemeClr val="tx1"/>
                </a:solidFill>
              </a:rPr>
              <a:t>Make that personal commitment to talk about and use these tools and techniques each and every day in your practice.  Others will follow your lead making us safer and reducing preventable harm to our patients.</a:t>
            </a:r>
          </a:p>
          <a:p>
            <a:r>
              <a:rPr lang="en-US" dirty="0">
                <a:solidFill>
                  <a:schemeClr val="tx1"/>
                </a:solidFill>
              </a:rPr>
              <a:t>Thank you again for your time and attention.  We look forward to seeing you in person to discuss safety and reliability in more detail, and please feel free to reach out to any of us to discuss further.  Thank </a:t>
            </a:r>
            <a:r>
              <a:rPr lang="en-US" dirty="0" smtClean="0">
                <a:solidFill>
                  <a:schemeClr val="tx1"/>
                </a:solidFill>
              </a:rPr>
              <a:t>you, </a:t>
            </a:r>
            <a:r>
              <a:rPr lang="en-US" dirty="0">
                <a:solidFill>
                  <a:schemeClr val="tx1"/>
                </a:solidFill>
              </a:rPr>
              <a:t>and have a good day.</a:t>
            </a:r>
          </a:p>
        </p:txBody>
      </p:sp>
      <p:sp>
        <p:nvSpPr>
          <p:cNvPr id="8" name="Text Placeholder 7"/>
          <p:cNvSpPr>
            <a:spLocks noGrp="1"/>
          </p:cNvSpPr>
          <p:nvPr>
            <p:ph type="body" sz="quarter" idx="17"/>
          </p:nvPr>
        </p:nvSpPr>
        <p:spPr>
          <a:xfrm>
            <a:off x="6858000" y="2667000"/>
            <a:ext cx="2057400" cy="1905000"/>
          </a:xfrm>
        </p:spPr>
        <p:txBody>
          <a:bodyPr/>
          <a:lstStyle/>
          <a:p>
            <a:endParaRPr lang="en-US" b="1"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533399"/>
            <a:ext cx="5410199" cy="397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570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743200" cy="304800"/>
          </a:xfrm>
        </p:spPr>
        <p:txBody>
          <a:bodyPr/>
          <a:lstStyle/>
          <a:p>
            <a:r>
              <a:rPr lang="en-US" dirty="0" smtClean="0"/>
              <a:t>Slide 46: Question</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13360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4349"/>
            <a:ext cx="5410199" cy="397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982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019800" y="152400"/>
            <a:ext cx="2895600" cy="304800"/>
          </a:xfrm>
        </p:spPr>
        <p:txBody>
          <a:bodyPr/>
          <a:lstStyle/>
          <a:p>
            <a:r>
              <a:rPr lang="en-US" dirty="0" smtClean="0"/>
              <a:t>Slide 47: Test instructions</a:t>
            </a:r>
            <a:endParaRPr lang="en-US" dirty="0"/>
          </a:p>
        </p:txBody>
      </p:sp>
      <p:sp>
        <p:nvSpPr>
          <p:cNvPr id="5" name="Text Placeholder 4"/>
          <p:cNvSpPr>
            <a:spLocks noGrp="1"/>
          </p:cNvSpPr>
          <p:nvPr>
            <p:ph type="body" sz="quarter" idx="14"/>
          </p:nvPr>
        </p:nvSpPr>
        <p:spPr>
          <a:xfrm>
            <a:off x="6858000" y="647700"/>
            <a:ext cx="2103120" cy="1485900"/>
          </a:xfrm>
        </p:spPr>
        <p:txBody>
          <a:bodyPr>
            <a:normAutofit/>
          </a:bodyPr>
          <a:lstStyle/>
          <a:p>
            <a:r>
              <a:rPr lang="en-US" sz="1000" dirty="0" smtClean="0">
                <a:solidFill>
                  <a:schemeClr val="tx1"/>
                </a:solidFill>
              </a:rPr>
              <a:t>Last slide. No narration or sound. </a:t>
            </a:r>
            <a:endParaRPr lang="en-US" sz="1000" dirty="0">
              <a:solidFill>
                <a:schemeClr val="tx1"/>
              </a:solidFill>
            </a:endParaRPr>
          </a:p>
        </p:txBody>
      </p:sp>
      <p:sp>
        <p:nvSpPr>
          <p:cNvPr id="7" name="Text Placeholder 6"/>
          <p:cNvSpPr>
            <a:spLocks noGrp="1"/>
          </p:cNvSpPr>
          <p:nvPr>
            <p:ph type="body" sz="quarter" idx="16"/>
          </p:nvPr>
        </p:nvSpPr>
        <p:spPr>
          <a:xfrm>
            <a:off x="228600" y="4572000"/>
            <a:ext cx="8686800" cy="205740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lstStyle/>
          <a:p>
            <a:endParaRPr lang="en-US" dirty="0">
              <a:solidFill>
                <a:schemeClr val="tx1"/>
              </a:solidFil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5410199" cy="396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92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19800" y="152400"/>
            <a:ext cx="2812208" cy="304800"/>
          </a:xfrm>
        </p:spPr>
        <p:txBody>
          <a:bodyPr/>
          <a:lstStyle/>
          <a:p>
            <a:r>
              <a:rPr lang="en-US" dirty="0" smtClean="0"/>
              <a:t>Slide 5: Disclosure information</a:t>
            </a:r>
            <a:endParaRPr lang="en-US" dirty="0"/>
          </a:p>
        </p:txBody>
      </p:sp>
      <p:sp>
        <p:nvSpPr>
          <p:cNvPr id="5" name="Text Placeholder 4"/>
          <p:cNvSpPr>
            <a:spLocks noGrp="1"/>
          </p:cNvSpPr>
          <p:nvPr>
            <p:ph type="body" sz="quarter" idx="14"/>
          </p:nvPr>
        </p:nvSpPr>
        <p:spPr>
          <a:xfrm>
            <a:off x="6858000" y="647700"/>
            <a:ext cx="2103120" cy="17907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304800" y="4724400"/>
            <a:ext cx="8734425" cy="166046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00" dirty="0">
              <a:solidFill>
                <a:schemeClr val="tx1"/>
              </a:solidFill>
            </a:endParaRPr>
          </a:p>
        </p:txBody>
      </p:sp>
      <p:sp>
        <p:nvSpPr>
          <p:cNvPr id="14" name="Text Placeholder 1"/>
          <p:cNvSpPr>
            <a:spLocks noGrp="1"/>
          </p:cNvSpPr>
          <p:nvPr>
            <p:ph type="body" sz="quarter" idx="10"/>
          </p:nvPr>
        </p:nvSpPr>
        <p:spPr>
          <a:xfrm>
            <a:off x="1066800" y="152400"/>
            <a:ext cx="3733800" cy="304800"/>
          </a:xfrm>
        </p:spPr>
        <p:txBody>
          <a:bodyPr/>
          <a:lstStyle/>
          <a:p>
            <a:r>
              <a:rPr lang="en-US" dirty="0" smtClean="0">
                <a:solidFill>
                  <a:schemeClr val="tx1"/>
                </a:solidFill>
              </a:rPr>
              <a:t>First, Do No Harm CBL for medical staff - CIT</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98" y="533400"/>
            <a:ext cx="539420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92732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19800" y="152400"/>
            <a:ext cx="2812208" cy="304800"/>
          </a:xfrm>
        </p:spPr>
        <p:txBody>
          <a:bodyPr/>
          <a:lstStyle/>
          <a:p>
            <a:r>
              <a:rPr lang="en-US" dirty="0" smtClean="0"/>
              <a:t>Slide 6: CME details</a:t>
            </a:r>
            <a:endParaRPr lang="en-US" dirty="0"/>
          </a:p>
        </p:txBody>
      </p:sp>
      <p:sp>
        <p:nvSpPr>
          <p:cNvPr id="5" name="Text Placeholder 4"/>
          <p:cNvSpPr>
            <a:spLocks noGrp="1"/>
          </p:cNvSpPr>
          <p:nvPr>
            <p:ph type="body" sz="quarter" idx="14"/>
          </p:nvPr>
        </p:nvSpPr>
        <p:spPr>
          <a:xfrm>
            <a:off x="6858000" y="647700"/>
            <a:ext cx="2103120" cy="1790700"/>
          </a:xfrm>
        </p:spPr>
        <p:txBody>
          <a:bodyPr>
            <a:normAutofit/>
          </a:bodyPr>
          <a:lstStyle/>
          <a:p>
            <a:endParaRPr lang="en-US" sz="1000" dirty="0">
              <a:solidFill>
                <a:schemeClr val="tx1"/>
              </a:solidFill>
            </a:endParaRPr>
          </a:p>
        </p:txBody>
      </p:sp>
      <p:sp>
        <p:nvSpPr>
          <p:cNvPr id="7" name="Text Placeholder 6"/>
          <p:cNvSpPr>
            <a:spLocks noGrp="1"/>
          </p:cNvSpPr>
          <p:nvPr>
            <p:ph type="body" sz="quarter" idx="16"/>
          </p:nvPr>
        </p:nvSpPr>
        <p:spPr>
          <a:xfrm>
            <a:off x="304800" y="4724400"/>
            <a:ext cx="8734425" cy="1660460"/>
          </a:xfrm>
        </p:spPr>
        <p:txBody>
          <a:bodyPr>
            <a:normAutofit/>
          </a:bodyPr>
          <a:lstStyle/>
          <a:p>
            <a:endParaRPr lang="en-US" dirty="0">
              <a:solidFill>
                <a:schemeClr val="tx1"/>
              </a:solidFill>
            </a:endParaRPr>
          </a:p>
        </p:txBody>
      </p:sp>
      <p:sp>
        <p:nvSpPr>
          <p:cNvPr id="8" name="Text Placeholder 7"/>
          <p:cNvSpPr>
            <a:spLocks noGrp="1"/>
          </p:cNvSpPr>
          <p:nvPr>
            <p:ph type="body" sz="quarter" idx="17"/>
          </p:nvPr>
        </p:nvSpPr>
        <p:spPr>
          <a:xfrm>
            <a:off x="6858000" y="2667000"/>
            <a:ext cx="2057400" cy="1905000"/>
          </a:xfrm>
        </p:spPr>
        <p:txBody>
          <a:bodyPr>
            <a:normAutofit/>
          </a:bodyPr>
          <a:lstStyle/>
          <a:p>
            <a:endParaRPr lang="en-US" sz="1000" dirty="0">
              <a:solidFill>
                <a:schemeClr val="tx1"/>
              </a:solidFill>
            </a:endParaRPr>
          </a:p>
        </p:txBody>
      </p:sp>
      <p:sp>
        <p:nvSpPr>
          <p:cNvPr id="14" name="Text Placeholder 1"/>
          <p:cNvSpPr>
            <a:spLocks noGrp="1"/>
          </p:cNvSpPr>
          <p:nvPr>
            <p:ph type="body" sz="quarter" idx="10"/>
          </p:nvPr>
        </p:nvSpPr>
        <p:spPr>
          <a:xfrm>
            <a:off x="1066800" y="152400"/>
            <a:ext cx="3733800" cy="304800"/>
          </a:xfrm>
        </p:spPr>
        <p:txBody>
          <a:bodyPr/>
          <a:lstStyle/>
          <a:p>
            <a:r>
              <a:rPr lang="en-US" dirty="0" smtClean="0">
                <a:solidFill>
                  <a:schemeClr val="tx1"/>
                </a:solidFill>
              </a:rPr>
              <a:t>First, Do No Harm CBL for medical staff - CIT</a:t>
            </a:r>
            <a:endParaRPr lang="en-US"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04824"/>
            <a:ext cx="5410200" cy="397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7521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41301"/>
            <a:ext cx="3792748" cy="304800"/>
          </a:xfrm>
        </p:spPr>
        <p:txBody>
          <a:bodyPr/>
          <a:lstStyle/>
          <a:p>
            <a:r>
              <a:rPr lang="en-US" dirty="0" smtClean="0">
                <a:solidFill>
                  <a:schemeClr val="tx1"/>
                </a:solidFill>
              </a:rPr>
              <a:t>First, Do No Harm CBL for medical staff - CIT</a:t>
            </a:r>
            <a:endParaRPr lang="en-US" dirty="0">
              <a:solidFill>
                <a:schemeClr val="tx1"/>
              </a:solidFill>
            </a:endParaRPr>
          </a:p>
        </p:txBody>
      </p:sp>
      <p:sp>
        <p:nvSpPr>
          <p:cNvPr id="3" name="Text Placeholder 2"/>
          <p:cNvSpPr>
            <a:spLocks noGrp="1"/>
          </p:cNvSpPr>
          <p:nvPr>
            <p:ph type="body" sz="quarter" idx="11"/>
          </p:nvPr>
        </p:nvSpPr>
        <p:spPr>
          <a:xfrm>
            <a:off x="6172200" y="152400"/>
            <a:ext cx="2286000" cy="304800"/>
          </a:xfrm>
        </p:spPr>
        <p:txBody>
          <a:bodyPr/>
          <a:lstStyle/>
          <a:p>
            <a:r>
              <a:rPr lang="en-US" dirty="0" smtClean="0"/>
              <a:t>Slide 7: Goals and objectives</a:t>
            </a:r>
            <a:endParaRPr lang="en-US" dirty="0"/>
          </a:p>
        </p:txBody>
      </p:sp>
      <p:sp>
        <p:nvSpPr>
          <p:cNvPr id="5" name="Text Placeholder 4"/>
          <p:cNvSpPr>
            <a:spLocks noGrp="1"/>
          </p:cNvSpPr>
          <p:nvPr>
            <p:ph type="body" sz="quarter" idx="14"/>
          </p:nvPr>
        </p:nvSpPr>
        <p:spPr>
          <a:xfrm>
            <a:off x="6858000" y="685800"/>
            <a:ext cx="2057400" cy="1752600"/>
          </a:xfrm>
        </p:spPr>
        <p:txBody>
          <a:bodyPr>
            <a:normAutofit/>
          </a:bodyPr>
          <a:lstStyle/>
          <a:p>
            <a:r>
              <a:rPr lang="en-US" sz="1000" dirty="0" smtClean="0">
                <a:solidFill>
                  <a:schemeClr val="tx1"/>
                </a:solidFill>
              </a:rPr>
              <a:t>Name and title will appear at first presenter appearance. The hover-over instruction appears below the video</a:t>
            </a:r>
            <a:r>
              <a:rPr lang="en-US" sz="1000" dirty="0">
                <a:solidFill>
                  <a:schemeClr val="tx1"/>
                </a:solidFill>
              </a:rPr>
              <a:t> </a:t>
            </a:r>
            <a:r>
              <a:rPr lang="en-US" sz="1000" dirty="0" smtClean="0">
                <a:solidFill>
                  <a:schemeClr val="tx1"/>
                </a:solidFill>
              </a:rPr>
              <a:t>for the first few videos.</a:t>
            </a:r>
            <a:endParaRPr lang="en-US" sz="1000" dirty="0">
              <a:solidFill>
                <a:schemeClr val="tx1"/>
              </a:solidFill>
            </a:endParaRPr>
          </a:p>
        </p:txBody>
      </p:sp>
      <p:sp>
        <p:nvSpPr>
          <p:cNvPr id="7" name="Text Placeholder 6"/>
          <p:cNvSpPr>
            <a:spLocks noGrp="1"/>
          </p:cNvSpPr>
          <p:nvPr>
            <p:ph type="body" sz="quarter" idx="16"/>
          </p:nvPr>
        </p:nvSpPr>
        <p:spPr>
          <a:xfrm>
            <a:off x="228601" y="4572000"/>
            <a:ext cx="8686800" cy="1905000"/>
          </a:xfrm>
        </p:spPr>
        <p:txBody>
          <a:bodyPr>
            <a:normAutofit lnSpcReduction="10000"/>
          </a:bodyPr>
          <a:lstStyle/>
          <a:p>
            <a:r>
              <a:rPr lang="en-US" b="1" dirty="0" smtClean="0">
                <a:solidFill>
                  <a:schemeClr val="tx1"/>
                </a:solidFill>
              </a:rPr>
              <a:t>Tom T:</a:t>
            </a:r>
            <a:r>
              <a:rPr lang="en-US" dirty="0" smtClean="0">
                <a:solidFill>
                  <a:schemeClr val="tx1"/>
                </a:solidFill>
              </a:rPr>
              <a:t> Hello, I’m Tom Trahey, VPMA </a:t>
            </a:r>
            <a:r>
              <a:rPr lang="en-US" dirty="0">
                <a:solidFill>
                  <a:schemeClr val="tx1"/>
                </a:solidFill>
              </a:rPr>
              <a:t>for Rowan Medical Center, Thomasville Medical Center and Brunswick Medical Center </a:t>
            </a:r>
            <a:r>
              <a:rPr lang="en-US" dirty="0" smtClean="0">
                <a:solidFill>
                  <a:schemeClr val="tx1"/>
                </a:solidFill>
              </a:rPr>
              <a:t>. Our </a:t>
            </a:r>
            <a:r>
              <a:rPr lang="en-US" dirty="0">
                <a:solidFill>
                  <a:schemeClr val="tx1"/>
                </a:solidFill>
              </a:rPr>
              <a:t>goal today is to develop a deeper understanding of our fifth Safety Behavior, Support Each Other, by </a:t>
            </a:r>
            <a:r>
              <a:rPr lang="en-US" dirty="0" smtClean="0">
                <a:solidFill>
                  <a:schemeClr val="tx1"/>
                </a:solidFill>
              </a:rPr>
              <a:t>explaining how </a:t>
            </a:r>
            <a:r>
              <a:rPr lang="en-US" dirty="0">
                <a:solidFill>
                  <a:schemeClr val="tx1"/>
                </a:solidFill>
              </a:rPr>
              <a:t>Collegial Interactive Teams can be used to catch, trap and mitigate errors that can lead to harm in healthcare.  To help achieve this </a:t>
            </a:r>
            <a:r>
              <a:rPr lang="en-US" dirty="0" smtClean="0">
                <a:solidFill>
                  <a:schemeClr val="tx1"/>
                </a:solidFill>
              </a:rPr>
              <a:t>goal, </a:t>
            </a:r>
            <a:r>
              <a:rPr lang="en-US" dirty="0">
                <a:solidFill>
                  <a:schemeClr val="tx1"/>
                </a:solidFill>
              </a:rPr>
              <a:t>we are first going to define Collegial Interactive </a:t>
            </a:r>
            <a:r>
              <a:rPr lang="en-US" dirty="0" smtClean="0">
                <a:solidFill>
                  <a:schemeClr val="tx1"/>
                </a:solidFill>
              </a:rPr>
              <a:t>Teams, or CITs, </a:t>
            </a:r>
            <a:r>
              <a:rPr lang="en-US" dirty="0">
                <a:solidFill>
                  <a:schemeClr val="tx1"/>
                </a:solidFill>
              </a:rPr>
              <a:t>and </a:t>
            </a:r>
            <a:r>
              <a:rPr lang="en-US" dirty="0" smtClean="0">
                <a:solidFill>
                  <a:schemeClr val="tx1"/>
                </a:solidFill>
              </a:rPr>
              <a:t>then explain how </a:t>
            </a:r>
            <a:r>
              <a:rPr lang="en-US" dirty="0">
                <a:solidFill>
                  <a:schemeClr val="tx1"/>
                </a:solidFill>
              </a:rPr>
              <a:t>they can be used to reduce harm in healthcare.  </a:t>
            </a:r>
            <a:endParaRPr lang="en-US" dirty="0" smtClean="0">
              <a:solidFill>
                <a:schemeClr val="tx1"/>
              </a:solidFill>
            </a:endParaRPr>
          </a:p>
          <a:p>
            <a:endParaRPr lang="en-US" dirty="0">
              <a:solidFill>
                <a:schemeClr val="tx1"/>
              </a:solidFill>
            </a:endParaRPr>
          </a:p>
          <a:p>
            <a:r>
              <a:rPr lang="en-US" dirty="0" smtClean="0">
                <a:solidFill>
                  <a:schemeClr val="tx1"/>
                </a:solidFill>
              </a:rPr>
              <a:t>Second</a:t>
            </a:r>
            <a:r>
              <a:rPr lang="en-US" dirty="0">
                <a:solidFill>
                  <a:schemeClr val="tx1"/>
                </a:solidFill>
              </a:rPr>
              <a:t>, we will describe the role of the team leader in establishing </a:t>
            </a:r>
            <a:r>
              <a:rPr lang="en-US" dirty="0" smtClean="0">
                <a:solidFill>
                  <a:schemeClr val="tx1"/>
                </a:solidFill>
              </a:rPr>
              <a:t>CITs</a:t>
            </a:r>
            <a:r>
              <a:rPr lang="en-US" dirty="0">
                <a:solidFill>
                  <a:schemeClr val="tx1"/>
                </a:solidFill>
              </a:rPr>
              <a:t>.  Next, we’ll seek to understand the need for </a:t>
            </a:r>
            <a:r>
              <a:rPr lang="en-US" dirty="0" smtClean="0">
                <a:solidFill>
                  <a:schemeClr val="tx1"/>
                </a:solidFill>
              </a:rPr>
              <a:t>CITs </a:t>
            </a:r>
            <a:r>
              <a:rPr lang="en-US" dirty="0">
                <a:solidFill>
                  <a:schemeClr val="tx1"/>
                </a:solidFill>
              </a:rPr>
              <a:t>to create communication without barriers in our </a:t>
            </a:r>
            <a:r>
              <a:rPr lang="en-US" dirty="0" smtClean="0">
                <a:solidFill>
                  <a:schemeClr val="tx1"/>
                </a:solidFill>
              </a:rPr>
              <a:t>system.  </a:t>
            </a:r>
            <a:r>
              <a:rPr lang="en-US" dirty="0">
                <a:solidFill>
                  <a:schemeClr val="tx1"/>
                </a:solidFill>
              </a:rPr>
              <a:t>Finally, we’ll review the concept of Power Distance and how </a:t>
            </a:r>
            <a:r>
              <a:rPr lang="en-US" dirty="0" smtClean="0">
                <a:solidFill>
                  <a:schemeClr val="tx1"/>
                </a:solidFill>
              </a:rPr>
              <a:t>CITs </a:t>
            </a:r>
            <a:r>
              <a:rPr lang="en-US" dirty="0">
                <a:solidFill>
                  <a:schemeClr val="tx1"/>
                </a:solidFill>
              </a:rPr>
              <a:t>establish an environment to overcome perceived Authority Gradients, which helps you get the information you need to make better decisions to keep our patients safe.  </a:t>
            </a:r>
            <a:endParaRPr lang="en-US" b="1" dirty="0">
              <a:solidFill>
                <a:schemeClr val="tx1"/>
              </a:solidFill>
            </a:endParaRPr>
          </a:p>
          <a:p>
            <a:r>
              <a:rPr lang="en-US" dirty="0">
                <a:solidFill>
                  <a:schemeClr val="tx1"/>
                </a:solidFill>
              </a:rPr>
              <a:t> </a:t>
            </a:r>
          </a:p>
        </p:txBody>
      </p:sp>
      <p:sp>
        <p:nvSpPr>
          <p:cNvPr id="8" name="Text Placeholder 7"/>
          <p:cNvSpPr>
            <a:spLocks noGrp="1"/>
          </p:cNvSpPr>
          <p:nvPr>
            <p:ph type="body" sz="quarter" idx="17"/>
          </p:nvPr>
        </p:nvSpPr>
        <p:spPr>
          <a:xfrm>
            <a:off x="6858000" y="2667000"/>
            <a:ext cx="2057400" cy="1855777"/>
          </a:xfrm>
        </p:spPr>
        <p:txBody>
          <a:bodyPr/>
          <a:lstStyle/>
          <a:p>
            <a:endParaRPr lang="en-US"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2"/>
            <a:ext cx="5410199" cy="397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200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9371</TotalTime>
  <Words>10706</Words>
  <Application>Microsoft Office PowerPoint</Application>
  <PresentationFormat>On-screen Show (4:3)</PresentationFormat>
  <Paragraphs>256</Paragraphs>
  <Slides>62</Slides>
  <Notes>8</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Kreiser</dc:creator>
  <cp:lastModifiedBy>Hall, Timothy H</cp:lastModifiedBy>
  <cp:revision>1041</cp:revision>
  <cp:lastPrinted>2015-07-08T14:41:04Z</cp:lastPrinted>
  <dcterms:created xsi:type="dcterms:W3CDTF">2009-06-29T01:40:26Z</dcterms:created>
  <dcterms:modified xsi:type="dcterms:W3CDTF">2016-08-10T15:43:42Z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61B205ED-471C-477A-A13D-7CC2D27ADD21</vt:lpwstr>
  </property>
  <property fmtid="{D5CDD505-2E9C-101B-9397-08002B2CF9AE}" pid="3" name="ArticulatePath">
    <vt:lpwstr>visual-template2_Goldman</vt:lpwstr>
  </property>
</Properties>
</file>